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34"/>
  </p:notesMasterIdLst>
  <p:handoutMasterIdLst>
    <p:handoutMasterId r:id="rId35"/>
  </p:handoutMasterIdLst>
  <p:sldIdLst>
    <p:sldId id="256" r:id="rId2"/>
    <p:sldId id="257" r:id="rId3"/>
    <p:sldId id="28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6" r:id="rId30"/>
    <p:sldId id="283" r:id="rId31"/>
    <p:sldId id="287" r:id="rId32"/>
    <p:sldId id="284" r:id="rId33"/>
  </p:sldIdLst>
  <p:sldSz cx="9144000" cy="6858000" type="screen4x3"/>
  <p:notesSz cx="6797675" cy="9871075"/>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99"/>
    <a:srgbClr val="336699"/>
    <a:srgbClr val="008080"/>
    <a:srgbClr val="0099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0" autoAdjust="0"/>
    <p:restoredTop sz="82784" autoAdjust="0"/>
  </p:normalViewPr>
  <p:slideViewPr>
    <p:cSldViewPr>
      <p:cViewPr varScale="1">
        <p:scale>
          <a:sx n="90" d="100"/>
          <a:sy n="90"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1"/>
            <a:ext cx="2945980" cy="493475"/>
          </a:xfrm>
          <a:prstGeom prst="rect">
            <a:avLst/>
          </a:prstGeom>
          <a:noFill/>
          <a:ln w="9525">
            <a:noFill/>
            <a:miter lim="800000"/>
            <a:headEnd/>
            <a:tailEnd/>
          </a:ln>
          <a:effectLst/>
        </p:spPr>
        <p:txBody>
          <a:bodyPr vert="horz" wrap="square" lIns="91989" tIns="45994" rIns="91989" bIns="45994" numCol="1" anchor="t" anchorCtr="0" compatLnSpc="1">
            <a:prstTxWarp prst="textNoShape">
              <a:avLst/>
            </a:prstTxWarp>
          </a:bodyPr>
          <a:lstStyle>
            <a:lvl1pPr eaLnBrk="0" hangingPunct="0">
              <a:defRPr sz="1200" smtClean="0">
                <a:latin typeface="Times New Roman" pitchFamily="18" charset="0"/>
              </a:defRPr>
            </a:lvl1pPr>
          </a:lstStyle>
          <a:p>
            <a:pPr>
              <a:defRPr/>
            </a:pPr>
            <a:endParaRPr lang="en-AU"/>
          </a:p>
        </p:txBody>
      </p:sp>
      <p:sp>
        <p:nvSpPr>
          <p:cNvPr id="17411" name="Rectangle 3"/>
          <p:cNvSpPr>
            <a:spLocks noGrp="1" noChangeArrowheads="1"/>
          </p:cNvSpPr>
          <p:nvPr>
            <p:ph type="dt" sz="quarter" idx="1"/>
          </p:nvPr>
        </p:nvSpPr>
        <p:spPr bwMode="auto">
          <a:xfrm>
            <a:off x="3851698" y="1"/>
            <a:ext cx="2945979" cy="493475"/>
          </a:xfrm>
          <a:prstGeom prst="rect">
            <a:avLst/>
          </a:prstGeom>
          <a:noFill/>
          <a:ln w="9525">
            <a:noFill/>
            <a:miter lim="800000"/>
            <a:headEnd/>
            <a:tailEnd/>
          </a:ln>
          <a:effectLst/>
        </p:spPr>
        <p:txBody>
          <a:bodyPr vert="horz" wrap="square" lIns="91989" tIns="45994" rIns="91989" bIns="45994" numCol="1" anchor="t" anchorCtr="0" compatLnSpc="1">
            <a:prstTxWarp prst="textNoShape">
              <a:avLst/>
            </a:prstTxWarp>
          </a:bodyPr>
          <a:lstStyle>
            <a:lvl1pPr algn="r" eaLnBrk="0" hangingPunct="0">
              <a:defRPr sz="1200" smtClean="0">
                <a:latin typeface="Times New Roman" pitchFamily="18" charset="0"/>
              </a:defRPr>
            </a:lvl1pPr>
          </a:lstStyle>
          <a:p>
            <a:pPr>
              <a:defRPr/>
            </a:pPr>
            <a:endParaRPr lang="en-AU"/>
          </a:p>
        </p:txBody>
      </p:sp>
      <p:sp>
        <p:nvSpPr>
          <p:cNvPr id="17412" name="Rectangle 4"/>
          <p:cNvSpPr>
            <a:spLocks noGrp="1" noChangeArrowheads="1"/>
          </p:cNvSpPr>
          <p:nvPr>
            <p:ph type="ftr" sz="quarter" idx="2"/>
          </p:nvPr>
        </p:nvSpPr>
        <p:spPr bwMode="auto">
          <a:xfrm>
            <a:off x="0" y="9377601"/>
            <a:ext cx="2945980" cy="493475"/>
          </a:xfrm>
          <a:prstGeom prst="rect">
            <a:avLst/>
          </a:prstGeom>
          <a:noFill/>
          <a:ln w="9525">
            <a:noFill/>
            <a:miter lim="800000"/>
            <a:headEnd/>
            <a:tailEnd/>
          </a:ln>
          <a:effectLst/>
        </p:spPr>
        <p:txBody>
          <a:bodyPr vert="horz" wrap="square" lIns="91989" tIns="45994" rIns="91989" bIns="45994" numCol="1" anchor="b" anchorCtr="0" compatLnSpc="1">
            <a:prstTxWarp prst="textNoShape">
              <a:avLst/>
            </a:prstTxWarp>
          </a:bodyPr>
          <a:lstStyle>
            <a:lvl1pPr eaLnBrk="0" hangingPunct="0">
              <a:defRPr sz="1200" smtClean="0">
                <a:latin typeface="Times New Roman" pitchFamily="18" charset="0"/>
              </a:defRPr>
            </a:lvl1pPr>
          </a:lstStyle>
          <a:p>
            <a:pPr>
              <a:defRPr/>
            </a:pPr>
            <a:endParaRPr lang="en-AU"/>
          </a:p>
        </p:txBody>
      </p:sp>
      <p:sp>
        <p:nvSpPr>
          <p:cNvPr id="17413" name="Rectangle 5"/>
          <p:cNvSpPr>
            <a:spLocks noGrp="1" noChangeArrowheads="1"/>
          </p:cNvSpPr>
          <p:nvPr>
            <p:ph type="sldNum" sz="quarter" idx="3"/>
          </p:nvPr>
        </p:nvSpPr>
        <p:spPr bwMode="auto">
          <a:xfrm>
            <a:off x="3851698" y="9377601"/>
            <a:ext cx="2945979" cy="493475"/>
          </a:xfrm>
          <a:prstGeom prst="rect">
            <a:avLst/>
          </a:prstGeom>
          <a:noFill/>
          <a:ln w="9525">
            <a:noFill/>
            <a:miter lim="800000"/>
            <a:headEnd/>
            <a:tailEnd/>
          </a:ln>
          <a:effectLst/>
        </p:spPr>
        <p:txBody>
          <a:bodyPr vert="horz" wrap="square" lIns="91989" tIns="45994" rIns="91989" bIns="45994" numCol="1" anchor="b" anchorCtr="0" compatLnSpc="1">
            <a:prstTxWarp prst="textNoShape">
              <a:avLst/>
            </a:prstTxWarp>
          </a:bodyPr>
          <a:lstStyle>
            <a:lvl1pPr algn="r" eaLnBrk="0" hangingPunct="0">
              <a:defRPr sz="1200" smtClean="0">
                <a:latin typeface="Times New Roman" pitchFamily="18" charset="0"/>
              </a:defRPr>
            </a:lvl1pPr>
          </a:lstStyle>
          <a:p>
            <a:pPr>
              <a:defRPr/>
            </a:pPr>
            <a:fld id="{0BCD4712-13EF-4F34-B72F-68D7461926C2}" type="slidenum">
              <a:rPr lang="en-AU"/>
              <a:pPr>
                <a:defRPr/>
              </a:pPr>
              <a:t>‹#›</a:t>
            </a:fld>
            <a:endParaRPr lang="en-AU"/>
          </a:p>
        </p:txBody>
      </p:sp>
    </p:spTree>
    <p:extLst>
      <p:ext uri="{BB962C8B-B14F-4D97-AF65-F5344CB8AC3E}">
        <p14:creationId xmlns:p14="http://schemas.microsoft.com/office/powerpoint/2010/main" val="833846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1"/>
            <a:ext cx="2945980" cy="493475"/>
          </a:xfrm>
          <a:prstGeom prst="rect">
            <a:avLst/>
          </a:prstGeom>
          <a:noFill/>
          <a:ln w="9525">
            <a:noFill/>
            <a:miter lim="800000"/>
            <a:headEnd/>
            <a:tailEnd/>
          </a:ln>
          <a:effectLst/>
        </p:spPr>
        <p:txBody>
          <a:bodyPr vert="horz" wrap="square" lIns="91989" tIns="45994" rIns="91989" bIns="45994" numCol="1" anchor="t" anchorCtr="0" compatLnSpc="1">
            <a:prstTxWarp prst="textNoShape">
              <a:avLst/>
            </a:prstTxWarp>
          </a:bodyPr>
          <a:lstStyle>
            <a:lvl1pPr eaLnBrk="0" hangingPunct="0">
              <a:defRPr sz="1200" smtClean="0">
                <a:latin typeface="Times New Roman" pitchFamily="18" charset="0"/>
              </a:defRPr>
            </a:lvl1pPr>
          </a:lstStyle>
          <a:p>
            <a:pPr>
              <a:defRPr/>
            </a:pPr>
            <a:endParaRPr lang="en-AU"/>
          </a:p>
        </p:txBody>
      </p:sp>
      <p:sp>
        <p:nvSpPr>
          <p:cNvPr id="15363" name="Rectangle 3"/>
          <p:cNvSpPr>
            <a:spLocks noGrp="1" noChangeArrowheads="1"/>
          </p:cNvSpPr>
          <p:nvPr>
            <p:ph type="dt" idx="1"/>
          </p:nvPr>
        </p:nvSpPr>
        <p:spPr bwMode="auto">
          <a:xfrm>
            <a:off x="3851698" y="1"/>
            <a:ext cx="2945979" cy="493475"/>
          </a:xfrm>
          <a:prstGeom prst="rect">
            <a:avLst/>
          </a:prstGeom>
          <a:noFill/>
          <a:ln w="9525">
            <a:noFill/>
            <a:miter lim="800000"/>
            <a:headEnd/>
            <a:tailEnd/>
          </a:ln>
          <a:effectLst/>
        </p:spPr>
        <p:txBody>
          <a:bodyPr vert="horz" wrap="square" lIns="91989" tIns="45994" rIns="91989" bIns="45994" numCol="1" anchor="t" anchorCtr="0" compatLnSpc="1">
            <a:prstTxWarp prst="textNoShape">
              <a:avLst/>
            </a:prstTxWarp>
          </a:bodyPr>
          <a:lstStyle>
            <a:lvl1pPr algn="r" eaLnBrk="0" hangingPunct="0">
              <a:defRPr sz="1200" smtClean="0">
                <a:latin typeface="Times New Roman" pitchFamily="18" charset="0"/>
              </a:defRPr>
            </a:lvl1pPr>
          </a:lstStyle>
          <a:p>
            <a:pPr>
              <a:defRPr/>
            </a:pPr>
            <a:endParaRPr lang="en-AU"/>
          </a:p>
        </p:txBody>
      </p:sp>
      <p:sp>
        <p:nvSpPr>
          <p:cNvPr id="34820" name="Rectangle 4"/>
          <p:cNvSpPr>
            <a:spLocks noGrp="1" noRot="1" noChangeAspect="1" noChangeArrowheads="1" noTextEdit="1"/>
          </p:cNvSpPr>
          <p:nvPr>
            <p:ph type="sldImg" idx="2"/>
          </p:nvPr>
        </p:nvSpPr>
        <p:spPr bwMode="auto">
          <a:xfrm>
            <a:off x="931863" y="739775"/>
            <a:ext cx="4935537" cy="3700463"/>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05717" y="4688800"/>
            <a:ext cx="4986242" cy="4442857"/>
          </a:xfrm>
          <a:prstGeom prst="rect">
            <a:avLst/>
          </a:prstGeom>
          <a:noFill/>
          <a:ln w="9525">
            <a:noFill/>
            <a:miter lim="800000"/>
            <a:headEnd/>
            <a:tailEnd/>
          </a:ln>
          <a:effectLst/>
        </p:spPr>
        <p:txBody>
          <a:bodyPr vert="horz" wrap="square" lIns="91989" tIns="45994" rIns="91989" bIns="45994"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15366" name="Rectangle 6"/>
          <p:cNvSpPr>
            <a:spLocks noGrp="1" noChangeArrowheads="1"/>
          </p:cNvSpPr>
          <p:nvPr>
            <p:ph type="ftr" sz="quarter" idx="4"/>
          </p:nvPr>
        </p:nvSpPr>
        <p:spPr bwMode="auto">
          <a:xfrm>
            <a:off x="0" y="9377601"/>
            <a:ext cx="2945980" cy="493475"/>
          </a:xfrm>
          <a:prstGeom prst="rect">
            <a:avLst/>
          </a:prstGeom>
          <a:noFill/>
          <a:ln w="9525">
            <a:noFill/>
            <a:miter lim="800000"/>
            <a:headEnd/>
            <a:tailEnd/>
          </a:ln>
          <a:effectLst/>
        </p:spPr>
        <p:txBody>
          <a:bodyPr vert="horz" wrap="square" lIns="91989" tIns="45994" rIns="91989" bIns="45994" numCol="1" anchor="b" anchorCtr="0" compatLnSpc="1">
            <a:prstTxWarp prst="textNoShape">
              <a:avLst/>
            </a:prstTxWarp>
          </a:bodyPr>
          <a:lstStyle>
            <a:lvl1pPr eaLnBrk="0" hangingPunct="0">
              <a:defRPr sz="1200" smtClean="0">
                <a:latin typeface="Times New Roman" pitchFamily="18" charset="0"/>
              </a:defRPr>
            </a:lvl1pPr>
          </a:lstStyle>
          <a:p>
            <a:pPr>
              <a:defRPr/>
            </a:pPr>
            <a:endParaRPr lang="en-AU"/>
          </a:p>
        </p:txBody>
      </p:sp>
      <p:sp>
        <p:nvSpPr>
          <p:cNvPr id="15367" name="Rectangle 7"/>
          <p:cNvSpPr>
            <a:spLocks noGrp="1" noChangeArrowheads="1"/>
          </p:cNvSpPr>
          <p:nvPr>
            <p:ph type="sldNum" sz="quarter" idx="5"/>
          </p:nvPr>
        </p:nvSpPr>
        <p:spPr bwMode="auto">
          <a:xfrm>
            <a:off x="3851698" y="9377601"/>
            <a:ext cx="2945979" cy="493475"/>
          </a:xfrm>
          <a:prstGeom prst="rect">
            <a:avLst/>
          </a:prstGeom>
          <a:noFill/>
          <a:ln w="9525">
            <a:noFill/>
            <a:miter lim="800000"/>
            <a:headEnd/>
            <a:tailEnd/>
          </a:ln>
          <a:effectLst/>
        </p:spPr>
        <p:txBody>
          <a:bodyPr vert="horz" wrap="square" lIns="91989" tIns="45994" rIns="91989" bIns="45994" numCol="1" anchor="b" anchorCtr="0" compatLnSpc="1">
            <a:prstTxWarp prst="textNoShape">
              <a:avLst/>
            </a:prstTxWarp>
          </a:bodyPr>
          <a:lstStyle>
            <a:lvl1pPr algn="r" eaLnBrk="0" hangingPunct="0">
              <a:defRPr sz="1200" smtClean="0">
                <a:latin typeface="Times New Roman" pitchFamily="18" charset="0"/>
              </a:defRPr>
            </a:lvl1pPr>
          </a:lstStyle>
          <a:p>
            <a:pPr>
              <a:defRPr/>
            </a:pPr>
            <a:fld id="{C8F95747-FCC7-407C-B7E0-6B4E69FF79EB}" type="slidenum">
              <a:rPr lang="en-AU"/>
              <a:pPr>
                <a:defRPr/>
              </a:pPr>
              <a:t>‹#›</a:t>
            </a:fld>
            <a:endParaRPr lang="en-AU"/>
          </a:p>
        </p:txBody>
      </p:sp>
    </p:spTree>
    <p:extLst>
      <p:ext uri="{BB962C8B-B14F-4D97-AF65-F5344CB8AC3E}">
        <p14:creationId xmlns:p14="http://schemas.microsoft.com/office/powerpoint/2010/main" val="1580868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10</a:t>
            </a:fld>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11</a:t>
            </a:fld>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12</a:t>
            </a:fld>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15</a:t>
            </a:fld>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16</a:t>
            </a:fld>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17</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18</a:t>
            </a:fld>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19</a:t>
            </a:fld>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20</a:t>
            </a:fld>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21</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AU" sz="1200" b="0" i="0" kern="1200" dirty="0" smtClean="0">
                <a:solidFill>
                  <a:schemeClr val="tx1"/>
                </a:solidFill>
                <a:effectLst/>
                <a:latin typeface="Arial" charset="0"/>
                <a:ea typeface="+mn-ea"/>
                <a:cs typeface="+mn-cs"/>
              </a:rPr>
              <a:t>A &lt;div&gt; is a division tag. It is a generic container which you can add styling and positioning.</a:t>
            </a:r>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a:t>
            </a:fld>
            <a:endParaRPr lang="en-A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AU" sz="1200" kern="1200" dirty="0" smtClean="0">
                <a:solidFill>
                  <a:schemeClr val="tx1"/>
                </a:solidFill>
                <a:latin typeface="Arial" charset="0"/>
                <a:ea typeface="+mn-ea"/>
                <a:cs typeface="+mn-cs"/>
              </a:rPr>
              <a:t>• State the project title and objectives of the project  </a:t>
            </a:r>
          </a:p>
          <a:p>
            <a:r>
              <a:rPr kumimoji="1" lang="en-US" sz="1200" kern="1200" dirty="0" smtClean="0">
                <a:solidFill>
                  <a:schemeClr val="tx1"/>
                </a:solidFill>
                <a:latin typeface="Arial" charset="0"/>
                <a:ea typeface="+mn-ea"/>
                <a:cs typeface="+mn-cs"/>
              </a:rPr>
              <a:t>A description of the proposed system in terms of a set of integrated ideas and concepts about what it should do, behave and look like, that will understandable by the users in the manner intended.</a:t>
            </a:r>
            <a:endParaRPr kumimoji="1" lang="en-AU" sz="1200" kern="1200" dirty="0" smtClean="0">
              <a:solidFill>
                <a:schemeClr val="tx1"/>
              </a:solidFill>
              <a:latin typeface="Arial" charset="0"/>
              <a:ea typeface="+mn-ea"/>
              <a:cs typeface="+mn-cs"/>
            </a:endParaRPr>
          </a:p>
          <a:p>
            <a:r>
              <a:rPr kumimoji="1" lang="en-AU" sz="1200" kern="1200" dirty="0" smtClean="0">
                <a:solidFill>
                  <a:schemeClr val="tx1"/>
                </a:solidFill>
                <a:latin typeface="Arial" charset="0"/>
                <a:ea typeface="+mn-ea"/>
                <a:cs typeface="+mn-cs"/>
              </a:rPr>
              <a:t>• Explain why this project idea is selected </a:t>
            </a:r>
          </a:p>
          <a:p>
            <a:r>
              <a:rPr kumimoji="1" lang="en-AU" sz="1200" kern="1200" dirty="0" smtClean="0">
                <a:solidFill>
                  <a:schemeClr val="tx1"/>
                </a:solidFill>
                <a:latin typeface="Arial" charset="0"/>
                <a:ea typeface="+mn-ea"/>
                <a:cs typeface="+mn-cs"/>
              </a:rPr>
              <a:t>• State what the importance/novelty of this project is</a:t>
            </a:r>
          </a:p>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24</a:t>
            </a:fld>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AU" sz="1200" kern="1200" dirty="0" smtClean="0">
                <a:solidFill>
                  <a:schemeClr val="tx1"/>
                </a:solidFill>
                <a:latin typeface="Arial" charset="0"/>
                <a:ea typeface="+mn-ea"/>
                <a:cs typeface="+mn-cs"/>
              </a:rPr>
              <a:t>Discuss the characteristics of the target users</a:t>
            </a:r>
          </a:p>
          <a:p>
            <a:r>
              <a:rPr kumimoji="1" lang="en-AU" sz="1200" kern="1200" dirty="0" smtClean="0">
                <a:solidFill>
                  <a:schemeClr val="tx1"/>
                </a:solidFill>
                <a:latin typeface="Arial" charset="0"/>
                <a:ea typeface="+mn-ea"/>
                <a:cs typeface="+mn-cs"/>
              </a:rPr>
              <a:t>	Age: Users are likely to be under 25 …</a:t>
            </a:r>
          </a:p>
          <a:p>
            <a:r>
              <a:rPr kumimoji="1" lang="en-AU" sz="1200" kern="1200" dirty="0" smtClean="0">
                <a:solidFill>
                  <a:schemeClr val="tx1"/>
                </a:solidFill>
                <a:latin typeface="Arial" charset="0"/>
                <a:ea typeface="+mn-ea"/>
                <a:cs typeface="+mn-cs"/>
              </a:rPr>
              <a:t>	Education</a:t>
            </a:r>
          </a:p>
          <a:p>
            <a:r>
              <a:rPr kumimoji="1" lang="en-AU" sz="1200" kern="1200" dirty="0" smtClean="0">
                <a:solidFill>
                  <a:schemeClr val="tx1"/>
                </a:solidFill>
                <a:latin typeface="Arial" charset="0"/>
                <a:ea typeface="+mn-ea"/>
                <a:cs typeface="+mn-cs"/>
              </a:rPr>
              <a:t>	Gender</a:t>
            </a:r>
          </a:p>
          <a:p>
            <a:r>
              <a:rPr kumimoji="1" lang="en-AU" sz="1200" kern="1200" dirty="0" smtClean="0">
                <a:solidFill>
                  <a:schemeClr val="tx1"/>
                </a:solidFill>
                <a:latin typeface="Arial" charset="0"/>
                <a:ea typeface="+mn-ea"/>
                <a:cs typeface="+mn-cs"/>
              </a:rPr>
              <a:t>	Computer experience, online shopping experience</a:t>
            </a:r>
          </a:p>
          <a:p>
            <a:r>
              <a:rPr kumimoji="1" lang="en-AU" sz="1200" kern="1200" dirty="0" smtClean="0">
                <a:solidFill>
                  <a:schemeClr val="tx1"/>
                </a:solidFill>
                <a:latin typeface="Arial" charset="0"/>
                <a:ea typeface="+mn-ea"/>
                <a:cs typeface="+mn-cs"/>
              </a:rPr>
              <a:t>	…</a:t>
            </a:r>
          </a:p>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25</a:t>
            </a:fld>
            <a:endParaRPr lang="en-A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26</a:t>
            </a:fld>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27</a:t>
            </a:fld>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28</a:t>
            </a:fld>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29</a:t>
            </a:fld>
            <a:endParaRPr lang="en-A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30</a:t>
            </a:fld>
            <a:endParaRPr lang="en-A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31</a:t>
            </a:fld>
            <a:endParaRPr lang="en-A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32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AU" sz="1200" b="0" i="0" kern="1200" dirty="0" smtClean="0">
                <a:solidFill>
                  <a:schemeClr val="tx1"/>
                </a:solidFill>
                <a:effectLst/>
                <a:latin typeface="Arial" charset="0"/>
                <a:ea typeface="+mn-ea"/>
                <a:cs typeface="+mn-cs"/>
              </a:rPr>
              <a:t>&lt;div&gt;: Division tag. It is a generic container which you can add styling and positioning.</a:t>
            </a:r>
            <a:endParaRPr lang="en-AU" dirty="0" smtClean="0"/>
          </a:p>
          <a:p>
            <a:r>
              <a:rPr lang="en-AU" dirty="0" smtClean="0"/>
              <a:t>&lt;header&gt;: Should contain </a:t>
            </a:r>
            <a:r>
              <a:rPr kumimoji="1" lang="en-AU" sz="1200" b="0" i="0" kern="1200" dirty="0" smtClean="0">
                <a:solidFill>
                  <a:schemeClr val="tx1"/>
                </a:solidFill>
                <a:effectLst/>
                <a:latin typeface="Arial" charset="0"/>
                <a:ea typeface="+mn-ea"/>
                <a:cs typeface="+mn-cs"/>
              </a:rPr>
              <a:t>banner image, navigation (or menu) section, and page headings.</a:t>
            </a:r>
          </a:p>
          <a:p>
            <a:r>
              <a:rPr kumimoji="1" lang="en-AU" sz="1200" b="0" i="0" kern="1200" dirty="0" smtClean="0">
                <a:solidFill>
                  <a:schemeClr val="tx1"/>
                </a:solidFill>
                <a:effectLst/>
                <a:latin typeface="Arial" charset="0"/>
                <a:ea typeface="+mn-ea"/>
                <a:cs typeface="+mn-cs"/>
              </a:rPr>
              <a:t>&lt;</a:t>
            </a:r>
            <a:r>
              <a:rPr kumimoji="1" lang="en-AU" sz="1200" b="0" i="0" kern="1200" dirty="0" err="1" smtClean="0">
                <a:solidFill>
                  <a:schemeClr val="tx1"/>
                </a:solidFill>
                <a:effectLst/>
                <a:latin typeface="Arial" charset="0"/>
                <a:ea typeface="+mn-ea"/>
                <a:cs typeface="+mn-cs"/>
              </a:rPr>
              <a:t>nav</a:t>
            </a:r>
            <a:r>
              <a:rPr kumimoji="1" lang="en-AU" sz="1200" b="0" i="0" kern="1200" dirty="0" smtClean="0">
                <a:solidFill>
                  <a:schemeClr val="tx1"/>
                </a:solidFill>
                <a:effectLst/>
                <a:latin typeface="Arial" charset="0"/>
                <a:ea typeface="+mn-ea"/>
                <a:cs typeface="+mn-cs"/>
              </a:rPr>
              <a:t>&gt;: include the navigation links.</a:t>
            </a:r>
          </a:p>
          <a:p>
            <a:r>
              <a:rPr kumimoji="1" lang="en-AU" sz="1200" b="0" i="0" kern="1200" dirty="0" smtClean="0">
                <a:solidFill>
                  <a:schemeClr val="tx1"/>
                </a:solidFill>
                <a:effectLst/>
                <a:latin typeface="Arial" charset="0"/>
                <a:ea typeface="+mn-ea"/>
                <a:cs typeface="+mn-cs"/>
              </a:rPr>
              <a:t>&lt;section&gt;: More specific than &lt;div&gt;. include a group of information related to a specific topic. </a:t>
            </a:r>
          </a:p>
          <a:p>
            <a:r>
              <a:rPr kumimoji="1" lang="en-AU" sz="1200" b="0" i="0" kern="1200" dirty="0" smtClean="0">
                <a:solidFill>
                  <a:schemeClr val="tx1"/>
                </a:solidFill>
                <a:effectLst/>
                <a:latin typeface="Arial" charset="0"/>
                <a:ea typeface="+mn-ea"/>
                <a:cs typeface="+mn-cs"/>
              </a:rPr>
              <a:t>&lt;article&gt;: Hold the main content for the topic as well as a quote in a sidebar.</a:t>
            </a:r>
          </a:p>
          <a:p>
            <a:r>
              <a:rPr kumimoji="1" lang="en-AU" sz="1200" b="0" i="0" kern="1200" dirty="0" smtClean="0">
                <a:solidFill>
                  <a:schemeClr val="tx1"/>
                </a:solidFill>
                <a:effectLst/>
                <a:latin typeface="Arial" charset="0"/>
                <a:ea typeface="+mn-ea"/>
                <a:cs typeface="+mn-cs"/>
              </a:rPr>
              <a:t>&lt;aside&gt;: Hold the sidebar.</a:t>
            </a:r>
          </a:p>
          <a:p>
            <a:r>
              <a:rPr kumimoji="1" lang="en-AU" sz="1200" b="0" i="0" kern="1200" dirty="0" smtClean="0">
                <a:solidFill>
                  <a:schemeClr val="tx1"/>
                </a:solidFill>
                <a:effectLst/>
                <a:latin typeface="Arial" charset="0"/>
                <a:ea typeface="+mn-ea"/>
                <a:cs typeface="+mn-cs"/>
              </a:rPr>
              <a:t>&lt;footer&gt;: holds information such as the copyright, menu navigation, and sitemaps. </a:t>
            </a:r>
          </a:p>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3</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4</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5</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6</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7</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8</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C8F95747-FCC7-407C-B7E0-6B4E69FF79EB}" type="slidenum">
              <a:rPr lang="en-AU" smtClean="0"/>
              <a:pPr>
                <a:defRPr/>
              </a:pPr>
              <a:t>9</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pPr>
              <a:defRPr/>
            </a:pPr>
            <a:fld id="{38366107-81EB-470F-AA9F-1CB357F9B8A1}" type="datetime1">
              <a:rPr lang="en-AU" smtClean="0"/>
              <a:pPr>
                <a:defRPr/>
              </a:pPr>
              <a:t>22/11/2015</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E53D327F-D697-46DE-A517-C5691EDCE59C}" type="slidenum">
              <a:rPr lang="en-AU" smtClean="0"/>
              <a:pPr>
                <a:defRPr/>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6CB25EA0-C546-47BB-922A-F1A71D653E1C}" type="datetime1">
              <a:rPr lang="en-AU" smtClean="0"/>
              <a:pPr>
                <a:defRPr/>
              </a:pPr>
              <a:t>22/11/2015</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8FB5C8C6-D7E8-4BC6-9B9E-CBD33575883F}" type="slidenum">
              <a:rPr lang="en-AU" smtClean="0"/>
              <a:pPr>
                <a:defRPr/>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5ED0F47E-FECA-41D1-9273-90AE7338E824}" type="datetime1">
              <a:rPr lang="en-AU" smtClean="0"/>
              <a:pPr>
                <a:defRPr/>
              </a:pPr>
              <a:t>22/11/2015</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0064CCF8-747E-4835-8D31-AEA6FB83961D}" type="slidenum">
              <a:rPr lang="en-AU" smtClean="0"/>
              <a:pPr>
                <a:defRPr/>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A57E1907-F30A-462E-ACF9-4BC133793356}" type="slidenum">
              <a:rPr lang="en-AU" smtClean="0"/>
              <a:pPr>
                <a:defRPr/>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C61A1B8B-8C08-419F-A2FE-33137DB729E8}" type="datetime1">
              <a:rPr lang="en-AU" smtClean="0"/>
              <a:pPr>
                <a:defRPr/>
              </a:pPr>
              <a:t>22/11/2015</a:t>
            </a:fld>
            <a:endParaRPr lang="en-AU"/>
          </a:p>
        </p:txBody>
      </p:sp>
      <p:sp>
        <p:nvSpPr>
          <p:cNvPr id="5" name="Footer Placeholder 4"/>
          <p:cNvSpPr>
            <a:spLocks noGrp="1"/>
          </p:cNvSpPr>
          <p:nvPr>
            <p:ph type="ftr" sz="quarter" idx="11"/>
          </p:nvPr>
        </p:nvSpPr>
        <p:spPr/>
        <p:txBody>
          <a:bodyPr/>
          <a:lstStyle/>
          <a:p>
            <a:pPr>
              <a:defRPr/>
            </a:pPr>
            <a:endParaRPr lang="en-AU"/>
          </a:p>
        </p:txBody>
      </p:sp>
      <p:sp>
        <p:nvSpPr>
          <p:cNvPr id="6" name="Slide Number Placeholder 5"/>
          <p:cNvSpPr>
            <a:spLocks noGrp="1"/>
          </p:cNvSpPr>
          <p:nvPr>
            <p:ph type="sldNum" sz="quarter" idx="12"/>
          </p:nvPr>
        </p:nvSpPr>
        <p:spPr/>
        <p:txBody>
          <a:bodyPr/>
          <a:lstStyle/>
          <a:p>
            <a:pPr>
              <a:defRPr/>
            </a:pPr>
            <a:fld id="{62317800-A68A-4D39-9BF9-A1DE5A55495B}" type="slidenum">
              <a:rPr lang="en-AU" smtClean="0"/>
              <a:pPr>
                <a:defRPr/>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pPr>
              <a:defRPr/>
            </a:pPr>
            <a:fld id="{E79026B8-B13F-4A3B-9719-8B183DB05704}" type="datetime1">
              <a:rPr lang="en-AU" smtClean="0"/>
              <a:pPr>
                <a:defRPr/>
              </a:pPr>
              <a:t>22/11/2015</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17909037-E5CB-4A26-9E0A-E2CCF1E47147}" type="slidenum">
              <a:rPr lang="en-AU" smtClean="0"/>
              <a:pPr>
                <a:defRPr/>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pPr>
              <a:defRPr/>
            </a:pPr>
            <a:fld id="{DFA6D198-8FD2-4698-A8FA-30C07DEDD957}" type="datetime1">
              <a:rPr lang="en-AU" smtClean="0"/>
              <a:pPr>
                <a:defRPr/>
              </a:pPr>
              <a:t>22/11/2015</a:t>
            </a:fld>
            <a:endParaRPr lang="en-AU"/>
          </a:p>
        </p:txBody>
      </p:sp>
      <p:sp>
        <p:nvSpPr>
          <p:cNvPr id="8" name="Footer Placeholder 7"/>
          <p:cNvSpPr>
            <a:spLocks noGrp="1"/>
          </p:cNvSpPr>
          <p:nvPr>
            <p:ph type="ftr" sz="quarter" idx="11"/>
          </p:nvPr>
        </p:nvSpPr>
        <p:spPr/>
        <p:txBody>
          <a:bodyPr/>
          <a:lstStyle/>
          <a:p>
            <a:pPr>
              <a:defRPr/>
            </a:pPr>
            <a:endParaRPr lang="en-AU"/>
          </a:p>
        </p:txBody>
      </p:sp>
      <p:sp>
        <p:nvSpPr>
          <p:cNvPr id="9" name="Slide Number Placeholder 8"/>
          <p:cNvSpPr>
            <a:spLocks noGrp="1"/>
          </p:cNvSpPr>
          <p:nvPr>
            <p:ph type="sldNum" sz="quarter" idx="12"/>
          </p:nvPr>
        </p:nvSpPr>
        <p:spPr/>
        <p:txBody>
          <a:bodyPr/>
          <a:lstStyle/>
          <a:p>
            <a:pPr>
              <a:defRPr/>
            </a:pPr>
            <a:fld id="{C89E5756-3644-4C5F-B7B5-EEEF2DD69F5E}" type="slidenum">
              <a:rPr lang="en-AU" smtClean="0"/>
              <a:pPr>
                <a:defRPr/>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pPr>
              <a:defRPr/>
            </a:pPr>
            <a:fld id="{F7EEBD1D-0C42-49CE-A034-4FDBF4758363}" type="datetime1">
              <a:rPr lang="en-AU" smtClean="0"/>
              <a:pPr>
                <a:defRPr/>
              </a:pPr>
              <a:t>22/11/2015</a:t>
            </a:fld>
            <a:endParaRPr lang="en-AU"/>
          </a:p>
        </p:txBody>
      </p:sp>
      <p:sp>
        <p:nvSpPr>
          <p:cNvPr id="4" name="Footer Placeholder 3"/>
          <p:cNvSpPr>
            <a:spLocks noGrp="1"/>
          </p:cNvSpPr>
          <p:nvPr>
            <p:ph type="ftr" sz="quarter" idx="11"/>
          </p:nvPr>
        </p:nvSpPr>
        <p:spPr/>
        <p:txBody>
          <a:bodyPr/>
          <a:lstStyle/>
          <a:p>
            <a:pPr>
              <a:defRPr/>
            </a:pPr>
            <a:endParaRPr lang="en-AU"/>
          </a:p>
        </p:txBody>
      </p:sp>
      <p:sp>
        <p:nvSpPr>
          <p:cNvPr id="5" name="Slide Number Placeholder 4"/>
          <p:cNvSpPr>
            <a:spLocks noGrp="1"/>
          </p:cNvSpPr>
          <p:nvPr>
            <p:ph type="sldNum" sz="quarter" idx="12"/>
          </p:nvPr>
        </p:nvSpPr>
        <p:spPr/>
        <p:txBody>
          <a:bodyPr/>
          <a:lstStyle/>
          <a:p>
            <a:pPr>
              <a:defRPr/>
            </a:pPr>
            <a:fld id="{F67C36AE-0477-42B2-B817-DA51F75A4A6D}" type="slidenum">
              <a:rPr lang="en-AU" smtClean="0"/>
              <a:pPr>
                <a:defRPr/>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22AEFC-F4D5-45BF-8643-E2B28DC56ADE}" type="datetime1">
              <a:rPr lang="en-AU" smtClean="0"/>
              <a:pPr>
                <a:defRPr/>
              </a:pPr>
              <a:t>22/11/2015</a:t>
            </a:fld>
            <a:endParaRPr lang="en-AU"/>
          </a:p>
        </p:txBody>
      </p:sp>
      <p:sp>
        <p:nvSpPr>
          <p:cNvPr id="3" name="Footer Placeholder 2"/>
          <p:cNvSpPr>
            <a:spLocks noGrp="1"/>
          </p:cNvSpPr>
          <p:nvPr>
            <p:ph type="ftr" sz="quarter" idx="11"/>
          </p:nvPr>
        </p:nvSpPr>
        <p:spPr/>
        <p:txBody>
          <a:bodyPr/>
          <a:lstStyle/>
          <a:p>
            <a:pPr>
              <a:defRPr/>
            </a:pPr>
            <a:endParaRPr lang="en-AU"/>
          </a:p>
        </p:txBody>
      </p:sp>
      <p:sp>
        <p:nvSpPr>
          <p:cNvPr id="4" name="Slide Number Placeholder 3"/>
          <p:cNvSpPr>
            <a:spLocks noGrp="1"/>
          </p:cNvSpPr>
          <p:nvPr>
            <p:ph type="sldNum" sz="quarter" idx="12"/>
          </p:nvPr>
        </p:nvSpPr>
        <p:spPr/>
        <p:txBody>
          <a:bodyPr/>
          <a:lstStyle/>
          <a:p>
            <a:pPr>
              <a:defRPr/>
            </a:pPr>
            <a:fld id="{7B29E329-DD78-480F-8488-F70DF0CB8787}" type="slidenum">
              <a:rPr lang="en-AU" smtClean="0"/>
              <a:pPr>
                <a:defRPr/>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44A59AA-17B4-474C-AD4F-20C724DF3370}" type="datetime1">
              <a:rPr lang="en-AU" smtClean="0"/>
              <a:pPr>
                <a:defRPr/>
              </a:pPr>
              <a:t>22/11/2015</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DCEEBA1A-2153-43DE-9004-926DE914460A}" type="slidenum">
              <a:rPr lang="en-AU" smtClean="0"/>
              <a:pPr>
                <a:defRPr/>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0A7380A-4630-4BAB-8457-BF7518CFFA5D}" type="datetime1">
              <a:rPr lang="en-AU" smtClean="0"/>
              <a:pPr>
                <a:defRPr/>
              </a:pPr>
              <a:t>22/11/2015</a:t>
            </a:fld>
            <a:endParaRPr lang="en-AU"/>
          </a:p>
        </p:txBody>
      </p:sp>
      <p:sp>
        <p:nvSpPr>
          <p:cNvPr id="6" name="Footer Placeholder 5"/>
          <p:cNvSpPr>
            <a:spLocks noGrp="1"/>
          </p:cNvSpPr>
          <p:nvPr>
            <p:ph type="ftr" sz="quarter" idx="11"/>
          </p:nvPr>
        </p:nvSpPr>
        <p:spPr/>
        <p:txBody>
          <a:bodyPr/>
          <a:lstStyle/>
          <a:p>
            <a:pPr>
              <a:defRPr/>
            </a:pPr>
            <a:endParaRPr lang="en-AU"/>
          </a:p>
        </p:txBody>
      </p:sp>
      <p:sp>
        <p:nvSpPr>
          <p:cNvPr id="7" name="Slide Number Placeholder 6"/>
          <p:cNvSpPr>
            <a:spLocks noGrp="1"/>
          </p:cNvSpPr>
          <p:nvPr>
            <p:ph type="sldNum" sz="quarter" idx="12"/>
          </p:nvPr>
        </p:nvSpPr>
        <p:spPr/>
        <p:txBody>
          <a:bodyPr/>
          <a:lstStyle/>
          <a:p>
            <a:pPr>
              <a:defRPr/>
            </a:pPr>
            <a:fld id="{6C8249CF-652A-44E0-9B1D-DFA6E50EAA5A}" type="slidenum">
              <a:rPr lang="en-AU" smtClean="0"/>
              <a:pPr>
                <a:defRPr/>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54361A3-F162-41D9-8125-22A908938EE2}" type="datetime1">
              <a:rPr lang="en-AU" smtClean="0"/>
              <a:pPr>
                <a:defRPr/>
              </a:pPr>
              <a:t>22/11/2015</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143FAC2-B2A0-4BE6-B215-6332D7F3D276}" type="slidenum">
              <a:rPr lang="en-AU" smtClean="0"/>
              <a:pPr>
                <a:defRPr/>
              </a:pPr>
              <a:t>‹#›</a:t>
            </a:fld>
            <a:endParaRPr lang="en-AU"/>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ebstyleguide.com/wsg3/index.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ebstyleguide.com/wsg3/index.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3schools.com/browsers/browsers_resolution_higher.as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w3schools.com/browsers/browsers_display.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6"/>
          <p:cNvSpPr>
            <a:spLocks noGrp="1" noChangeArrowheads="1"/>
          </p:cNvSpPr>
          <p:nvPr>
            <p:ph type="ctrTitle"/>
          </p:nvPr>
        </p:nvSpPr>
        <p:spPr/>
        <p:txBody>
          <a:bodyPr/>
          <a:lstStyle/>
          <a:p>
            <a:r>
              <a:rPr lang="en-AU" dirty="0" smtClean="0"/>
              <a:t>CP5310</a:t>
            </a:r>
          </a:p>
        </p:txBody>
      </p:sp>
      <p:sp>
        <p:nvSpPr>
          <p:cNvPr id="4103" name="Rectangle 7"/>
          <p:cNvSpPr>
            <a:spLocks noGrp="1" noChangeArrowheads="1"/>
          </p:cNvSpPr>
          <p:nvPr>
            <p:ph type="subTitle" idx="1"/>
          </p:nvPr>
        </p:nvSpPr>
        <p:spPr/>
        <p:txBody>
          <a:bodyPr rtlCol="0">
            <a:normAutofit/>
          </a:bodyPr>
          <a:lstStyle/>
          <a:p>
            <a:pPr>
              <a:defRPr/>
            </a:pPr>
            <a:r>
              <a:rPr lang="en-AU" dirty="0" smtClean="0"/>
              <a:t>Page Design</a:t>
            </a:r>
          </a:p>
        </p:txBody>
      </p:sp>
      <p:sp>
        <p:nvSpPr>
          <p:cNvPr id="4" name="Date Placeholder 3"/>
          <p:cNvSpPr>
            <a:spLocks noGrp="1"/>
          </p:cNvSpPr>
          <p:nvPr>
            <p:ph type="dt" sz="half" idx="10"/>
          </p:nvPr>
        </p:nvSpPr>
        <p:spPr/>
        <p:txBody>
          <a:bodyPr/>
          <a:lstStyle/>
          <a:p>
            <a:pPr>
              <a:defRPr/>
            </a:pPr>
            <a:fld id="{6B7FEA71-BC93-459F-B25D-4C81C1D2CBA1}"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E53D327F-D697-46DE-A517-C5691EDCE59C}" type="slidenum">
              <a:rPr lang="en-AU" smtClean="0"/>
              <a:pPr>
                <a:defRPr/>
              </a:pPr>
              <a:t>1</a:t>
            </a:fld>
            <a:endParaRPr lang="en-AU"/>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 and Flexible (cont) </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10</a:t>
            </a:fld>
            <a:endParaRPr lang="en-AU" dirty="0"/>
          </a:p>
        </p:txBody>
      </p:sp>
      <p:sp>
        <p:nvSpPr>
          <p:cNvPr id="7" name="TextBox 6"/>
          <p:cNvSpPr txBox="1"/>
          <p:nvPr/>
        </p:nvSpPr>
        <p:spPr>
          <a:xfrm>
            <a:off x="2051720" y="6273316"/>
            <a:ext cx="4502258" cy="369332"/>
          </a:xfrm>
          <a:prstGeom prst="rect">
            <a:avLst/>
          </a:prstGeom>
          <a:noFill/>
        </p:spPr>
        <p:txBody>
          <a:bodyPr wrap="none" rtlCol="0">
            <a:spAutoFit/>
          </a:bodyPr>
          <a:lstStyle/>
          <a:p>
            <a:r>
              <a:rPr lang="en-AU" dirty="0" smtClean="0"/>
              <a:t>Broads Authority Web Site on iPod/</a:t>
            </a:r>
            <a:r>
              <a:rPr lang="en-AU" dirty="0" err="1" smtClean="0"/>
              <a:t>iPhone</a:t>
            </a:r>
            <a:endParaRPr lang="en-AU" dirty="0"/>
          </a:p>
        </p:txBody>
      </p:sp>
      <p:pic>
        <p:nvPicPr>
          <p:cNvPr id="2050" name="Picture 2"/>
          <p:cNvPicPr>
            <a:picLocks noChangeAspect="1" noChangeArrowheads="1"/>
          </p:cNvPicPr>
          <p:nvPr/>
        </p:nvPicPr>
        <p:blipFill>
          <a:blip r:embed="rId3" cstate="print"/>
          <a:srcRect/>
          <a:stretch>
            <a:fillRect/>
          </a:stretch>
        </p:blipFill>
        <p:spPr bwMode="auto">
          <a:xfrm>
            <a:off x="467544" y="764704"/>
            <a:ext cx="8144011" cy="54783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Fixed-Width Page Layout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11</a:t>
            </a:fld>
            <a:endParaRPr lang="en-AU" dirty="0"/>
          </a:p>
        </p:txBody>
      </p:sp>
      <p:sp>
        <p:nvSpPr>
          <p:cNvPr id="7" name="TextBox 6"/>
          <p:cNvSpPr txBox="1"/>
          <p:nvPr/>
        </p:nvSpPr>
        <p:spPr>
          <a:xfrm>
            <a:off x="2051720" y="6273316"/>
            <a:ext cx="4653838" cy="369332"/>
          </a:xfrm>
          <a:prstGeom prst="rect">
            <a:avLst/>
          </a:prstGeom>
          <a:noFill/>
        </p:spPr>
        <p:txBody>
          <a:bodyPr wrap="none" rtlCol="0">
            <a:spAutoFit/>
          </a:bodyPr>
          <a:lstStyle/>
          <a:p>
            <a:r>
              <a:rPr lang="en-AU" dirty="0" smtClean="0"/>
              <a:t>Fixed-width design at 1024 × 768 resolution</a:t>
            </a:r>
            <a:endParaRPr lang="en-AU" dirty="0"/>
          </a:p>
        </p:txBody>
      </p:sp>
      <p:pic>
        <p:nvPicPr>
          <p:cNvPr id="3074" name="Picture 2"/>
          <p:cNvPicPr>
            <a:picLocks noChangeAspect="1" noChangeArrowheads="1"/>
          </p:cNvPicPr>
          <p:nvPr/>
        </p:nvPicPr>
        <p:blipFill>
          <a:blip r:embed="rId3" cstate="print"/>
          <a:srcRect/>
          <a:stretch>
            <a:fillRect/>
          </a:stretch>
        </p:blipFill>
        <p:spPr bwMode="auto">
          <a:xfrm>
            <a:off x="852488" y="766763"/>
            <a:ext cx="7439025"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Fixed-Width Page Layout (cont)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12</a:t>
            </a:fld>
            <a:endParaRPr lang="en-AU" dirty="0"/>
          </a:p>
        </p:txBody>
      </p:sp>
      <p:sp>
        <p:nvSpPr>
          <p:cNvPr id="7" name="TextBox 6"/>
          <p:cNvSpPr txBox="1"/>
          <p:nvPr/>
        </p:nvSpPr>
        <p:spPr>
          <a:xfrm>
            <a:off x="2051720" y="6273316"/>
            <a:ext cx="4653838" cy="369332"/>
          </a:xfrm>
          <a:prstGeom prst="rect">
            <a:avLst/>
          </a:prstGeom>
          <a:noFill/>
        </p:spPr>
        <p:txBody>
          <a:bodyPr wrap="none" rtlCol="0">
            <a:spAutoFit/>
          </a:bodyPr>
          <a:lstStyle/>
          <a:p>
            <a:r>
              <a:rPr lang="en-AU" dirty="0" smtClean="0"/>
              <a:t>Fixed-width design at 1366 × 768 resolution</a:t>
            </a:r>
            <a:endParaRPr lang="en-AU" dirty="0"/>
          </a:p>
        </p:txBody>
      </p:sp>
      <p:pic>
        <p:nvPicPr>
          <p:cNvPr id="4098" name="Picture 2"/>
          <p:cNvPicPr>
            <a:picLocks noChangeAspect="1" noChangeArrowheads="1"/>
          </p:cNvPicPr>
          <p:nvPr/>
        </p:nvPicPr>
        <p:blipFill>
          <a:blip r:embed="rId3" cstate="print"/>
          <a:srcRect/>
          <a:stretch>
            <a:fillRect/>
          </a:stretch>
        </p:blipFill>
        <p:spPr bwMode="auto">
          <a:xfrm>
            <a:off x="862013" y="881063"/>
            <a:ext cx="7746674" cy="5320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Fixed or Flexible?</a:t>
            </a:r>
            <a:endParaRPr lang="en-AU" b="1" dirty="0"/>
          </a:p>
        </p:txBody>
      </p:sp>
      <p:sp>
        <p:nvSpPr>
          <p:cNvPr id="3" name="Content Placeholder 2"/>
          <p:cNvSpPr>
            <a:spLocks noGrp="1"/>
          </p:cNvSpPr>
          <p:nvPr>
            <p:ph idx="1"/>
          </p:nvPr>
        </p:nvSpPr>
        <p:spPr>
          <a:xfrm>
            <a:off x="467544" y="1124744"/>
            <a:ext cx="8229600" cy="4525963"/>
          </a:xfrm>
        </p:spPr>
        <p:txBody>
          <a:bodyPr>
            <a:normAutofit fontScale="92500" lnSpcReduction="20000"/>
          </a:bodyPr>
          <a:lstStyle/>
          <a:p>
            <a:r>
              <a:rPr lang="en-AU" b="1" dirty="0" smtClean="0"/>
              <a:t>Flexible designs:</a:t>
            </a:r>
            <a:endParaRPr lang="en-AU" dirty="0" smtClean="0"/>
          </a:p>
          <a:p>
            <a:pPr lvl="1"/>
            <a:r>
              <a:rPr lang="en-AU" dirty="0" smtClean="0"/>
              <a:t>User controls the view of the content</a:t>
            </a:r>
          </a:p>
          <a:p>
            <a:pPr lvl="1"/>
            <a:r>
              <a:rPr lang="en-AU" dirty="0" smtClean="0"/>
              <a:t>Less chance of horizontal scrolling</a:t>
            </a:r>
          </a:p>
          <a:p>
            <a:pPr lvl="1"/>
            <a:r>
              <a:rPr lang="en-AU" dirty="0" smtClean="0"/>
              <a:t>More flexibility for multiple devices</a:t>
            </a:r>
          </a:p>
          <a:p>
            <a:pPr lvl="1"/>
            <a:r>
              <a:rPr lang="en-AU" dirty="0" smtClean="0"/>
              <a:t>Better suited to text-based layouts and simpler designs</a:t>
            </a:r>
          </a:p>
          <a:p>
            <a:r>
              <a:rPr lang="en-AU" b="1" dirty="0" smtClean="0"/>
              <a:t>Fixed-width designs:</a:t>
            </a:r>
            <a:endParaRPr lang="en-AU" dirty="0" smtClean="0"/>
          </a:p>
          <a:p>
            <a:pPr lvl="1"/>
            <a:r>
              <a:rPr lang="en-AU" dirty="0" smtClean="0"/>
              <a:t>Designer controls the view of the content</a:t>
            </a:r>
          </a:p>
          <a:p>
            <a:pPr lvl="1"/>
            <a:r>
              <a:rPr lang="en-AU" dirty="0" smtClean="0"/>
              <a:t>Allows more complex page layouts</a:t>
            </a:r>
          </a:p>
          <a:p>
            <a:pPr lvl="2"/>
            <a:r>
              <a:rPr lang="en-AU" dirty="0" smtClean="0"/>
              <a:t>Including fixed-size blocks of content (videos or animations)</a:t>
            </a:r>
          </a:p>
          <a:p>
            <a:pPr lvl="1"/>
            <a:r>
              <a:rPr lang="en-AU" dirty="0" smtClean="0"/>
              <a:t>More control over text length</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13</a:t>
            </a:fld>
            <a:endParaRPr lang="en-AU"/>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Creating a Unified Site Design</a:t>
            </a:r>
            <a:endParaRPr lang="en-AU" b="1" dirty="0"/>
          </a:p>
        </p:txBody>
      </p:sp>
      <p:sp>
        <p:nvSpPr>
          <p:cNvPr id="3" name="Content Placeholder 2"/>
          <p:cNvSpPr>
            <a:spLocks noGrp="1"/>
          </p:cNvSpPr>
          <p:nvPr>
            <p:ph idx="1"/>
          </p:nvPr>
        </p:nvSpPr>
        <p:spPr>
          <a:xfrm>
            <a:off x="467544" y="1124744"/>
            <a:ext cx="8229600" cy="4525963"/>
          </a:xfrm>
        </p:spPr>
        <p:txBody>
          <a:bodyPr>
            <a:normAutofit/>
          </a:bodyPr>
          <a:lstStyle/>
          <a:p>
            <a:r>
              <a:rPr lang="en-AU" b="1" dirty="0" smtClean="0"/>
              <a:t>Plan smooth transitions</a:t>
            </a:r>
          </a:p>
          <a:p>
            <a:pPr lvl="1"/>
            <a:r>
              <a:rPr lang="en-AU" dirty="0" smtClean="0"/>
              <a:t>Consistency and repetition from one page to the next</a:t>
            </a:r>
          </a:p>
          <a:p>
            <a:pPr lvl="2"/>
            <a:r>
              <a:rPr lang="en-AU" dirty="0" smtClean="0"/>
              <a:t>share the same colour scheme, logo, structure, and navigation</a:t>
            </a:r>
          </a:p>
          <a:p>
            <a:r>
              <a:rPr lang="en-AU" b="1" dirty="0" smtClean="0"/>
              <a:t>Use a grid to provide visual structure</a:t>
            </a:r>
          </a:p>
          <a:p>
            <a:r>
              <a:rPr lang="en-AU" b="1" dirty="0" smtClean="0"/>
              <a:t>Use active white space wisely</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14</a:t>
            </a:fld>
            <a:endParaRPr lang="en-A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Plan smooth transitions</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15</a:t>
            </a:fld>
            <a:endParaRPr lang="en-AU" dirty="0"/>
          </a:p>
        </p:txBody>
      </p:sp>
      <p:pic>
        <p:nvPicPr>
          <p:cNvPr id="5122" name="Picture 2"/>
          <p:cNvPicPr>
            <a:picLocks noChangeAspect="1" noChangeArrowheads="1"/>
          </p:cNvPicPr>
          <p:nvPr/>
        </p:nvPicPr>
        <p:blipFill>
          <a:blip r:embed="rId3" cstate="print"/>
          <a:srcRect/>
          <a:stretch>
            <a:fillRect/>
          </a:stretch>
        </p:blipFill>
        <p:spPr bwMode="auto">
          <a:xfrm>
            <a:off x="1835696" y="872716"/>
            <a:ext cx="5580620" cy="5580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Plan smooth transitions (cont)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16</a:t>
            </a:fld>
            <a:endParaRPr lang="en-AU" dirty="0"/>
          </a:p>
        </p:txBody>
      </p:sp>
      <p:pic>
        <p:nvPicPr>
          <p:cNvPr id="6146" name="Picture 2"/>
          <p:cNvPicPr>
            <a:picLocks noChangeAspect="1" noChangeArrowheads="1"/>
          </p:cNvPicPr>
          <p:nvPr/>
        </p:nvPicPr>
        <p:blipFill>
          <a:blip r:embed="rId3" cstate="print"/>
          <a:srcRect/>
          <a:stretch>
            <a:fillRect/>
          </a:stretch>
        </p:blipFill>
        <p:spPr bwMode="auto">
          <a:xfrm>
            <a:off x="1547663" y="944724"/>
            <a:ext cx="6351317" cy="54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normAutofit fontScale="90000"/>
          </a:bodyPr>
          <a:lstStyle/>
          <a:p>
            <a:r>
              <a:rPr lang="en-AU" b="1" dirty="0" smtClean="0"/>
              <a:t>Use a Grid to Provide Visual Structure</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17</a:t>
            </a:fld>
            <a:endParaRPr lang="en-AU" dirty="0"/>
          </a:p>
        </p:txBody>
      </p:sp>
      <p:pic>
        <p:nvPicPr>
          <p:cNvPr id="7170" name="Picture 2"/>
          <p:cNvPicPr>
            <a:picLocks noChangeAspect="1" noChangeArrowheads="1"/>
          </p:cNvPicPr>
          <p:nvPr/>
        </p:nvPicPr>
        <p:blipFill>
          <a:blip r:embed="rId3" cstate="print"/>
          <a:srcRect/>
          <a:stretch>
            <a:fillRect/>
          </a:stretch>
        </p:blipFill>
        <p:spPr bwMode="auto">
          <a:xfrm>
            <a:off x="2857500" y="1300163"/>
            <a:ext cx="3429000" cy="4257675"/>
          </a:xfrm>
          <a:prstGeom prst="rect">
            <a:avLst/>
          </a:prstGeom>
          <a:noFill/>
          <a:ln w="9525">
            <a:noFill/>
            <a:miter lim="800000"/>
            <a:headEnd/>
            <a:tailEnd/>
          </a:ln>
        </p:spPr>
      </p:pic>
      <p:sp>
        <p:nvSpPr>
          <p:cNvPr id="7" name="TextBox 6"/>
          <p:cNvSpPr txBox="1"/>
          <p:nvPr/>
        </p:nvSpPr>
        <p:spPr>
          <a:xfrm>
            <a:off x="3419872" y="5841268"/>
            <a:ext cx="1915909" cy="369332"/>
          </a:xfrm>
          <a:prstGeom prst="rect">
            <a:avLst/>
          </a:prstGeom>
          <a:noFill/>
        </p:spPr>
        <p:txBody>
          <a:bodyPr wrap="none" rtlCol="0">
            <a:spAutoFit/>
          </a:bodyPr>
          <a:lstStyle/>
          <a:p>
            <a:r>
              <a:rPr lang="en-AU" dirty="0" smtClean="0"/>
              <a:t>Four column grid</a:t>
            </a: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48" y="116632"/>
            <a:ext cx="8229600" cy="850106"/>
          </a:xfrm>
        </p:spPr>
        <p:txBody>
          <a:bodyPr>
            <a:normAutofit fontScale="90000"/>
          </a:bodyPr>
          <a:lstStyle/>
          <a:p>
            <a:r>
              <a:rPr lang="en-AU" b="1" dirty="0" smtClean="0"/>
              <a:t>Use a Grid to Provide Visual Structure (cont)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18</a:t>
            </a:fld>
            <a:endParaRPr lang="en-AU" dirty="0"/>
          </a:p>
        </p:txBody>
      </p:sp>
      <p:sp>
        <p:nvSpPr>
          <p:cNvPr id="7" name="TextBox 6"/>
          <p:cNvSpPr txBox="1"/>
          <p:nvPr/>
        </p:nvSpPr>
        <p:spPr>
          <a:xfrm>
            <a:off x="2627784" y="5985284"/>
            <a:ext cx="4147289" cy="369332"/>
          </a:xfrm>
          <a:prstGeom prst="rect">
            <a:avLst/>
          </a:prstGeom>
          <a:noFill/>
        </p:spPr>
        <p:txBody>
          <a:bodyPr wrap="none" rtlCol="0">
            <a:spAutoFit/>
          </a:bodyPr>
          <a:lstStyle/>
          <a:p>
            <a:r>
              <a:rPr lang="en-AU" dirty="0" smtClean="0"/>
              <a:t>Four column grid with layout elements</a:t>
            </a:r>
            <a:endParaRPr lang="en-AU" dirty="0"/>
          </a:p>
        </p:txBody>
      </p:sp>
      <p:pic>
        <p:nvPicPr>
          <p:cNvPr id="8194" name="Picture 2"/>
          <p:cNvPicPr>
            <a:picLocks noChangeAspect="1" noChangeArrowheads="1"/>
          </p:cNvPicPr>
          <p:nvPr/>
        </p:nvPicPr>
        <p:blipFill>
          <a:blip r:embed="rId3" cstate="print"/>
          <a:srcRect/>
          <a:stretch>
            <a:fillRect/>
          </a:stretch>
        </p:blipFill>
        <p:spPr bwMode="auto">
          <a:xfrm>
            <a:off x="2735796" y="1268760"/>
            <a:ext cx="3732200" cy="46445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normAutofit/>
          </a:bodyPr>
          <a:lstStyle/>
          <a:p>
            <a:r>
              <a:rPr lang="en-AU" b="1" dirty="0" smtClean="0"/>
              <a:t>Use Active White Space</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19</a:t>
            </a:fld>
            <a:endParaRPr lang="en-AU" dirty="0"/>
          </a:p>
        </p:txBody>
      </p:sp>
      <p:sp>
        <p:nvSpPr>
          <p:cNvPr id="7" name="TextBox 6"/>
          <p:cNvSpPr txBox="1"/>
          <p:nvPr/>
        </p:nvSpPr>
        <p:spPr>
          <a:xfrm>
            <a:off x="1547664" y="5877272"/>
            <a:ext cx="6981398" cy="369332"/>
          </a:xfrm>
          <a:prstGeom prst="rect">
            <a:avLst/>
          </a:prstGeom>
          <a:noFill/>
        </p:spPr>
        <p:txBody>
          <a:bodyPr wrap="none" rtlCol="0">
            <a:spAutoFit/>
          </a:bodyPr>
          <a:lstStyle/>
          <a:p>
            <a:r>
              <a:rPr lang="en-AU" dirty="0" smtClean="0"/>
              <a:t>Active white space is space that is used deliberately in your design</a:t>
            </a:r>
            <a:endParaRPr lang="en-AU" dirty="0"/>
          </a:p>
        </p:txBody>
      </p:sp>
      <p:pic>
        <p:nvPicPr>
          <p:cNvPr id="9218" name="Picture 2"/>
          <p:cNvPicPr>
            <a:picLocks noChangeAspect="1" noChangeArrowheads="1"/>
          </p:cNvPicPr>
          <p:nvPr/>
        </p:nvPicPr>
        <p:blipFill>
          <a:blip r:embed="rId3" cstate="print"/>
          <a:srcRect/>
          <a:stretch>
            <a:fillRect/>
          </a:stretch>
        </p:blipFill>
        <p:spPr bwMode="auto">
          <a:xfrm>
            <a:off x="2159732" y="865536"/>
            <a:ext cx="4608511" cy="4897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AU" b="1" dirty="0" smtClean="0"/>
              <a:t>Layout Template </a:t>
            </a:r>
            <a:endParaRPr lang="en-AU" b="1"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a:t>
            </a:fld>
            <a:endParaRPr lang="en-AU" dirty="0"/>
          </a:p>
        </p:txBody>
      </p:sp>
      <p:pic>
        <p:nvPicPr>
          <p:cNvPr id="7" name="Picture 6"/>
          <p:cNvPicPr/>
          <p:nvPr/>
        </p:nvPicPr>
        <p:blipFill>
          <a:blip r:embed="rId3" cstate="print"/>
          <a:srcRect/>
          <a:stretch>
            <a:fillRect/>
          </a:stretch>
        </p:blipFill>
        <p:spPr bwMode="auto">
          <a:xfrm>
            <a:off x="1259632" y="1196752"/>
            <a:ext cx="6552728" cy="50765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normAutofit/>
          </a:bodyPr>
          <a:lstStyle/>
          <a:p>
            <a:r>
              <a:rPr lang="en-AU" b="1" dirty="0" smtClean="0"/>
              <a:t>Use Active White Space (cont)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dirty="0"/>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20</a:t>
            </a:fld>
            <a:endParaRPr lang="en-AU" dirty="0"/>
          </a:p>
        </p:txBody>
      </p:sp>
      <p:sp>
        <p:nvSpPr>
          <p:cNvPr id="7" name="TextBox 6"/>
          <p:cNvSpPr txBox="1"/>
          <p:nvPr/>
        </p:nvSpPr>
        <p:spPr>
          <a:xfrm>
            <a:off x="2411760" y="6309320"/>
            <a:ext cx="4044697" cy="369332"/>
          </a:xfrm>
          <a:prstGeom prst="rect">
            <a:avLst/>
          </a:prstGeom>
          <a:noFill/>
        </p:spPr>
        <p:txBody>
          <a:bodyPr wrap="none" rtlCol="0">
            <a:spAutoFit/>
          </a:bodyPr>
          <a:lstStyle/>
          <a:p>
            <a:r>
              <a:rPr lang="en-AU" dirty="0" smtClean="0"/>
              <a:t>Active white space </a:t>
            </a:r>
            <a:r>
              <a:rPr lang="en-AU" dirty="0" err="1" smtClean="0"/>
              <a:t>enhences</a:t>
            </a:r>
            <a:r>
              <a:rPr lang="en-AU" dirty="0" smtClean="0"/>
              <a:t> legibility</a:t>
            </a:r>
            <a:endParaRPr lang="en-AU" dirty="0"/>
          </a:p>
        </p:txBody>
      </p:sp>
      <p:pic>
        <p:nvPicPr>
          <p:cNvPr id="10242" name="Picture 2"/>
          <p:cNvPicPr>
            <a:picLocks noChangeAspect="1" noChangeArrowheads="1"/>
          </p:cNvPicPr>
          <p:nvPr/>
        </p:nvPicPr>
        <p:blipFill>
          <a:blip r:embed="rId3" cstate="print"/>
          <a:srcRect/>
          <a:stretch>
            <a:fillRect/>
          </a:stretch>
        </p:blipFill>
        <p:spPr bwMode="auto">
          <a:xfrm>
            <a:off x="1259632" y="908720"/>
            <a:ext cx="6562807" cy="5292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normAutofit/>
          </a:bodyPr>
          <a:lstStyle/>
          <a:p>
            <a:r>
              <a:rPr lang="en-AU" b="1" dirty="0" smtClean="0"/>
              <a:t>Design for locations</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dirty="0"/>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21</a:t>
            </a:fld>
            <a:endParaRPr lang="en-AU" dirty="0"/>
          </a:p>
        </p:txBody>
      </p:sp>
      <p:pic>
        <p:nvPicPr>
          <p:cNvPr id="11266" name="Picture 2"/>
          <p:cNvPicPr>
            <a:picLocks noChangeAspect="1" noChangeArrowheads="1"/>
          </p:cNvPicPr>
          <p:nvPr/>
        </p:nvPicPr>
        <p:blipFill>
          <a:blip r:embed="rId3" cstate="print"/>
          <a:srcRect/>
          <a:stretch>
            <a:fillRect/>
          </a:stretch>
        </p:blipFill>
        <p:spPr bwMode="auto">
          <a:xfrm>
            <a:off x="1943707" y="908720"/>
            <a:ext cx="5874049" cy="5508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Design for users</a:t>
            </a:r>
            <a:endParaRPr lang="en-AU" b="1" dirty="0"/>
          </a:p>
        </p:txBody>
      </p:sp>
      <p:sp>
        <p:nvSpPr>
          <p:cNvPr id="3" name="Content Placeholder 2"/>
          <p:cNvSpPr>
            <a:spLocks noGrp="1"/>
          </p:cNvSpPr>
          <p:nvPr>
            <p:ph idx="1"/>
          </p:nvPr>
        </p:nvSpPr>
        <p:spPr>
          <a:xfrm>
            <a:off x="467544" y="1124744"/>
            <a:ext cx="8229600" cy="4752528"/>
          </a:xfrm>
        </p:spPr>
        <p:txBody>
          <a:bodyPr>
            <a:normAutofit lnSpcReduction="10000"/>
          </a:bodyPr>
          <a:lstStyle/>
          <a:p>
            <a:r>
              <a:rPr lang="en-AU" b="1" dirty="0" smtClean="0"/>
              <a:t>3 well-known </a:t>
            </a:r>
            <a:r>
              <a:rPr lang="en-AU" b="1" dirty="0" err="1" smtClean="0"/>
              <a:t>Veen’s</a:t>
            </a:r>
            <a:r>
              <a:rPr lang="en-AU" b="1" dirty="0" smtClean="0"/>
              <a:t> design principles:</a:t>
            </a:r>
            <a:endParaRPr lang="en-AU" dirty="0" smtClean="0"/>
          </a:p>
          <a:p>
            <a:pPr marL="971550" lvl="1" indent="-514350">
              <a:buFont typeface="+mj-lt"/>
              <a:buAutoNum type="arabicPeriod"/>
            </a:pPr>
            <a:r>
              <a:rPr lang="en-AU" b="1" dirty="0" smtClean="0"/>
              <a:t>Where am I?</a:t>
            </a:r>
          </a:p>
          <a:p>
            <a:pPr lvl="2"/>
            <a:r>
              <a:rPr lang="en-AU" dirty="0" smtClean="0"/>
              <a:t>Page title</a:t>
            </a:r>
          </a:p>
          <a:p>
            <a:pPr lvl="2"/>
            <a:r>
              <a:rPr lang="en-AU" dirty="0" smtClean="0"/>
              <a:t>Breadcrumb trail</a:t>
            </a:r>
          </a:p>
          <a:p>
            <a:pPr lvl="2"/>
            <a:r>
              <a:rPr lang="en-AU" dirty="0" smtClean="0"/>
              <a:t>Highlighted tab</a:t>
            </a:r>
          </a:p>
          <a:p>
            <a:pPr marL="971550" lvl="1" indent="-514350">
              <a:buFont typeface="+mj-lt"/>
              <a:buAutoNum type="arabicPeriod"/>
            </a:pPr>
            <a:r>
              <a:rPr lang="en-AU" b="1" dirty="0" smtClean="0"/>
              <a:t>Where can I go?</a:t>
            </a:r>
          </a:p>
          <a:p>
            <a:pPr lvl="2"/>
            <a:r>
              <a:rPr lang="en-AU" dirty="0" smtClean="0"/>
              <a:t>Search</a:t>
            </a:r>
          </a:p>
          <a:p>
            <a:pPr lvl="2"/>
            <a:r>
              <a:rPr lang="en-AU" dirty="0" smtClean="0"/>
              <a:t>Global/Local navigation bars</a:t>
            </a:r>
          </a:p>
          <a:p>
            <a:pPr lvl="2"/>
            <a:r>
              <a:rPr lang="en-AU" dirty="0" smtClean="0"/>
              <a:t>Contextual links</a:t>
            </a:r>
          </a:p>
          <a:p>
            <a:pPr lvl="2"/>
            <a:r>
              <a:rPr lang="en-AU" dirty="0" smtClean="0"/>
              <a:t>Sitemap or TOC</a:t>
            </a:r>
          </a:p>
          <a:p>
            <a:pPr lvl="2"/>
            <a:r>
              <a:rPr lang="en-AU" dirty="0" smtClean="0"/>
              <a:t>Help, Index</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22</a:t>
            </a:fld>
            <a:endParaRPr lang="en-AU"/>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Design for users (cont)</a:t>
            </a:r>
            <a:endParaRPr lang="en-AU" b="1" dirty="0"/>
          </a:p>
        </p:txBody>
      </p:sp>
      <p:sp>
        <p:nvSpPr>
          <p:cNvPr id="3" name="Content Placeholder 2"/>
          <p:cNvSpPr>
            <a:spLocks noGrp="1"/>
          </p:cNvSpPr>
          <p:nvPr>
            <p:ph idx="1"/>
          </p:nvPr>
        </p:nvSpPr>
        <p:spPr>
          <a:xfrm>
            <a:off x="467544" y="1124744"/>
            <a:ext cx="8229600" cy="4824536"/>
          </a:xfrm>
        </p:spPr>
        <p:txBody>
          <a:bodyPr>
            <a:normAutofit/>
          </a:bodyPr>
          <a:lstStyle/>
          <a:p>
            <a:r>
              <a:rPr lang="en-AU" b="1" dirty="0" smtClean="0"/>
              <a:t>3 well-known </a:t>
            </a:r>
            <a:r>
              <a:rPr lang="en-AU" b="1" dirty="0" err="1" smtClean="0"/>
              <a:t>Veen’s</a:t>
            </a:r>
            <a:r>
              <a:rPr lang="en-AU" b="1" dirty="0" smtClean="0"/>
              <a:t> design principles:</a:t>
            </a:r>
            <a:endParaRPr lang="en-AU" dirty="0" smtClean="0"/>
          </a:p>
          <a:p>
            <a:pPr marL="971550" lvl="1" indent="-514350">
              <a:buFont typeface="+mj-lt"/>
              <a:buAutoNum type="arabicPeriod" startAt="3"/>
            </a:pPr>
            <a:r>
              <a:rPr lang="en-AU" b="1" smtClean="0"/>
              <a:t>What is here?</a:t>
            </a:r>
            <a:endParaRPr lang="en-AU" b="1" dirty="0" smtClean="0"/>
          </a:p>
          <a:p>
            <a:pPr lvl="2"/>
            <a:r>
              <a:rPr lang="en-AU" dirty="0" smtClean="0"/>
              <a:t>Content should be short and precise</a:t>
            </a:r>
          </a:p>
          <a:p>
            <a:pPr lvl="2"/>
            <a:r>
              <a:rPr lang="en-AU" dirty="0" smtClean="0"/>
              <a:t>Using headlines to capture the main points</a:t>
            </a:r>
          </a:p>
          <a:p>
            <a:pPr lvl="2"/>
            <a:r>
              <a:rPr lang="en-AU" dirty="0" smtClean="0"/>
              <a:t>Breaking up pages into clearly defined areas</a:t>
            </a:r>
          </a:p>
          <a:p>
            <a:pPr lvl="2"/>
            <a:r>
              <a:rPr lang="en-AU" dirty="0" smtClean="0"/>
              <a:t>Contextual links</a:t>
            </a:r>
          </a:p>
          <a:p>
            <a:pPr lvl="2"/>
            <a:r>
              <a:rPr lang="en-AU" dirty="0" smtClean="0"/>
              <a:t>Meaningful icons or links</a:t>
            </a:r>
          </a:p>
          <a:p>
            <a:pPr lvl="2"/>
            <a:r>
              <a:rPr lang="en-AU" dirty="0" smtClean="0"/>
              <a:t>Design guidelines for accessibility </a:t>
            </a:r>
          </a:p>
          <a:p>
            <a:pPr lvl="3"/>
            <a:r>
              <a:rPr lang="en-AU" dirty="0" smtClean="0"/>
              <a:t>Disability</a:t>
            </a:r>
          </a:p>
          <a:p>
            <a:pPr lvl="3"/>
            <a:r>
              <a:rPr lang="en-AU" dirty="0" smtClean="0"/>
              <a:t>Speak user’s languages</a:t>
            </a:r>
          </a:p>
          <a:p>
            <a:pPr lvl="3"/>
            <a:r>
              <a:rPr lang="en-AU" dirty="0" smtClean="0"/>
              <a:t>Different browsers etc.</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23</a:t>
            </a:fld>
            <a:endParaRPr lang="en-AU"/>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a:t>
            </a:r>
            <a:endParaRPr lang="en-AU" b="1" dirty="0"/>
          </a:p>
        </p:txBody>
      </p:sp>
      <p:sp>
        <p:nvSpPr>
          <p:cNvPr id="3" name="Content Placeholder 2"/>
          <p:cNvSpPr>
            <a:spLocks noGrp="1"/>
          </p:cNvSpPr>
          <p:nvPr>
            <p:ph idx="1"/>
          </p:nvPr>
        </p:nvSpPr>
        <p:spPr>
          <a:xfrm>
            <a:off x="467544" y="1124744"/>
            <a:ext cx="8229600" cy="4525963"/>
          </a:xfrm>
        </p:spPr>
        <p:txBody>
          <a:bodyPr>
            <a:normAutofit fontScale="92500" lnSpcReduction="20000"/>
          </a:bodyPr>
          <a:lstStyle/>
          <a:p>
            <a:r>
              <a:rPr lang="en-AU" b="1" dirty="0" smtClean="0"/>
              <a:t>Project title</a:t>
            </a:r>
            <a:endParaRPr lang="en-AU" dirty="0" smtClean="0"/>
          </a:p>
          <a:p>
            <a:pPr lvl="1"/>
            <a:r>
              <a:rPr lang="en-AU" dirty="0" smtClean="0"/>
              <a:t>A clear title </a:t>
            </a:r>
          </a:p>
          <a:p>
            <a:pPr lvl="1"/>
            <a:r>
              <a:rPr lang="en-AU" dirty="0" smtClean="0"/>
              <a:t>For example, BBA web site</a:t>
            </a:r>
          </a:p>
          <a:p>
            <a:r>
              <a:rPr lang="en-AU" b="1" dirty="0" smtClean="0"/>
              <a:t>The team</a:t>
            </a:r>
          </a:p>
          <a:p>
            <a:pPr lvl="1"/>
            <a:r>
              <a:rPr lang="en-AU" dirty="0" smtClean="0"/>
              <a:t>Team name and all team members</a:t>
            </a:r>
          </a:p>
          <a:p>
            <a:r>
              <a:rPr lang="en-AU" b="1" dirty="0" smtClean="0"/>
              <a:t>Goals or Objectives</a:t>
            </a:r>
            <a:endParaRPr lang="en-AU" dirty="0" smtClean="0"/>
          </a:p>
          <a:p>
            <a:pPr lvl="1"/>
            <a:r>
              <a:rPr lang="en-AU" dirty="0" smtClean="0"/>
              <a:t>The mission</a:t>
            </a:r>
          </a:p>
          <a:p>
            <a:pPr lvl="1"/>
            <a:r>
              <a:rPr lang="en-AU" dirty="0" smtClean="0"/>
              <a:t>For example, to develop a responsive website for The Boys’ Brigade Australia Ltd (BBA) camps to overcome the current standalone or centralised solutions to camp management.</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24</a:t>
            </a:fld>
            <a:endParaRPr lang="en-AU"/>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323528" y="1124744"/>
            <a:ext cx="8496944" cy="4525963"/>
          </a:xfrm>
        </p:spPr>
        <p:txBody>
          <a:bodyPr>
            <a:normAutofit lnSpcReduction="10000"/>
          </a:bodyPr>
          <a:lstStyle/>
          <a:p>
            <a:r>
              <a:rPr lang="en-AU" b="1" dirty="0" smtClean="0"/>
              <a:t>Target Users</a:t>
            </a:r>
            <a:endParaRPr lang="en-AU" dirty="0" smtClean="0"/>
          </a:p>
          <a:p>
            <a:pPr lvl="1"/>
            <a:r>
              <a:rPr lang="en-AU" dirty="0" smtClean="0"/>
              <a:t>Primary users </a:t>
            </a:r>
          </a:p>
          <a:p>
            <a:pPr lvl="2"/>
            <a:r>
              <a:rPr lang="en-AU" dirty="0" smtClean="0"/>
              <a:t>For example, BBA members want to register for the next camp</a:t>
            </a:r>
          </a:p>
          <a:p>
            <a:pPr lvl="1"/>
            <a:r>
              <a:rPr lang="en-AU" dirty="0" smtClean="0"/>
              <a:t>Secondary users</a:t>
            </a:r>
          </a:p>
          <a:p>
            <a:pPr lvl="2"/>
            <a:r>
              <a:rPr lang="en-AU" dirty="0" smtClean="0"/>
              <a:t>For example, a guest want to be a member of BBA</a:t>
            </a:r>
          </a:p>
          <a:p>
            <a:pPr lvl="1"/>
            <a:r>
              <a:rPr lang="en-AU" dirty="0" smtClean="0"/>
              <a:t>User characteristics</a:t>
            </a:r>
          </a:p>
          <a:p>
            <a:pPr lvl="2"/>
            <a:r>
              <a:rPr lang="en-AU" dirty="0" smtClean="0"/>
              <a:t>For example,</a:t>
            </a:r>
          </a:p>
          <a:p>
            <a:pPr lvl="3"/>
            <a:r>
              <a:rPr lang="en-AU" dirty="0" smtClean="0"/>
              <a:t>Age and gender: 12+ males</a:t>
            </a:r>
          </a:p>
          <a:p>
            <a:pPr lvl="3"/>
            <a:r>
              <a:rPr lang="en-AU" dirty="0" smtClean="0"/>
              <a:t>Education: Secondary school or higher </a:t>
            </a:r>
          </a:p>
          <a:p>
            <a:pPr lvl="3"/>
            <a:r>
              <a:rPr lang="en-AU" dirty="0" smtClean="0"/>
              <a:t>Computer and web experience: Novice to expert</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25</a:t>
            </a:fld>
            <a:endParaRPr lang="en-AU"/>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323528" y="1124744"/>
            <a:ext cx="8496944" cy="5004556"/>
          </a:xfrm>
        </p:spPr>
        <p:txBody>
          <a:bodyPr>
            <a:normAutofit lnSpcReduction="10000"/>
          </a:bodyPr>
          <a:lstStyle/>
          <a:p>
            <a:r>
              <a:rPr lang="en-AU" b="1" dirty="0" smtClean="0"/>
              <a:t>Features</a:t>
            </a:r>
            <a:endParaRPr lang="en-AU" dirty="0" smtClean="0"/>
          </a:p>
          <a:p>
            <a:pPr lvl="1"/>
            <a:r>
              <a:rPr lang="en-AU" dirty="0" smtClean="0"/>
              <a:t>Identify the basic features to be implemented </a:t>
            </a:r>
          </a:p>
          <a:p>
            <a:pPr lvl="2"/>
            <a:r>
              <a:rPr lang="en-AU" dirty="0" smtClean="0"/>
              <a:t>For example, </a:t>
            </a:r>
          </a:p>
          <a:p>
            <a:pPr lvl="3"/>
            <a:r>
              <a:rPr lang="en-AU" dirty="0" smtClean="0"/>
              <a:t>Make BBA and next camp information online.</a:t>
            </a:r>
          </a:p>
          <a:p>
            <a:pPr lvl="3"/>
            <a:r>
              <a:rPr lang="en-AU" dirty="0" smtClean="0"/>
              <a:t>Enable prospective guests to register as BBA members.</a:t>
            </a:r>
          </a:p>
          <a:p>
            <a:pPr lvl="3"/>
            <a:r>
              <a:rPr lang="en-AU" dirty="0" smtClean="0"/>
              <a:t>Enable a member to register as a camper.</a:t>
            </a:r>
          </a:p>
          <a:p>
            <a:pPr lvl="3"/>
            <a:r>
              <a:rPr lang="en-AU" dirty="0" smtClean="0"/>
              <a:t>Enable individuals to update their member and camper data.</a:t>
            </a:r>
          </a:p>
          <a:p>
            <a:pPr lvl="3"/>
            <a:r>
              <a:rPr lang="en-AU" dirty="0" smtClean="0"/>
              <a:t>Provide a comprehensive search module for camp administration staff on member and camper information.</a:t>
            </a:r>
          </a:p>
          <a:p>
            <a:pPr lvl="3"/>
            <a:r>
              <a:rPr lang="en-AU" dirty="0" smtClean="0"/>
              <a:t>Provide a comprehensive report-form module for administration staff based on up-to-date camper information. </a:t>
            </a:r>
          </a:p>
          <a:p>
            <a:pPr lvl="3"/>
            <a:r>
              <a:rPr lang="en-AU" dirty="0" smtClean="0"/>
              <a:t>Provide a comprehensive content management module for administration staff.</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26</a:t>
            </a:fld>
            <a:endParaRPr lang="en-AU"/>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5004556"/>
          </a:xfrm>
        </p:spPr>
        <p:txBody>
          <a:bodyPr>
            <a:normAutofit/>
          </a:bodyPr>
          <a:lstStyle/>
          <a:p>
            <a:r>
              <a:rPr lang="en-AU" b="1" dirty="0" smtClean="0"/>
              <a:t>Features</a:t>
            </a:r>
            <a:endParaRPr lang="en-AU" dirty="0" smtClean="0"/>
          </a:p>
          <a:p>
            <a:pPr lvl="1"/>
            <a:r>
              <a:rPr lang="en-AU" dirty="0" smtClean="0"/>
              <a:t>Identify and discuss features to enhance user experience </a:t>
            </a:r>
          </a:p>
          <a:p>
            <a:pPr lvl="2"/>
            <a:r>
              <a:rPr lang="en-AU" dirty="0" smtClean="0"/>
              <a:t>Consider any of the followings: </a:t>
            </a:r>
          </a:p>
          <a:p>
            <a:pPr lvl="3"/>
            <a:r>
              <a:rPr lang="en-AU" dirty="0" smtClean="0"/>
              <a:t>Screen, menu, icon, logo design</a:t>
            </a:r>
          </a:p>
          <a:p>
            <a:pPr lvl="3"/>
            <a:r>
              <a:rPr lang="en-AU" dirty="0" smtClean="0"/>
              <a:t>Usage of colour, font, text, image</a:t>
            </a:r>
          </a:p>
          <a:p>
            <a:pPr lvl="3"/>
            <a:r>
              <a:rPr lang="en-AU" dirty="0" smtClean="0"/>
              <a:t>Usage of media(sound, animation, movie)</a:t>
            </a:r>
          </a:p>
          <a:p>
            <a:pPr lvl="3"/>
            <a:r>
              <a:rPr lang="en-AU" dirty="0" smtClean="0"/>
              <a:t>Information architecture and navigation systems</a:t>
            </a:r>
          </a:p>
          <a:p>
            <a:pPr lvl="4"/>
            <a:r>
              <a:rPr lang="en-AU" dirty="0" smtClean="0"/>
              <a:t>see the lecture </a:t>
            </a:r>
            <a:r>
              <a:rPr lang="en-AU" dirty="0" err="1" smtClean="0"/>
              <a:t>week02</a:t>
            </a:r>
            <a:r>
              <a:rPr lang="en-AU" dirty="0" smtClean="0"/>
              <a:t> </a:t>
            </a:r>
            <a:r>
              <a:rPr lang="en-AU" dirty="0" err="1" smtClean="0"/>
              <a:t>cp5310</a:t>
            </a:r>
            <a:r>
              <a:rPr lang="en-AU" dirty="0" smtClean="0"/>
              <a:t>-web </a:t>
            </a:r>
            <a:r>
              <a:rPr lang="en-AU" dirty="0" err="1" smtClean="0"/>
              <a:t>navi</a:t>
            </a:r>
            <a:r>
              <a:rPr lang="en-AU" dirty="0" smtClean="0"/>
              <a:t>-online </a:t>
            </a:r>
            <a:r>
              <a:rPr lang="en-AU" dirty="0" err="1" smtClean="0"/>
              <a:t>shop.pdf</a:t>
            </a:r>
            <a:endParaRPr lang="en-AU" dirty="0" smtClean="0"/>
          </a:p>
          <a:p>
            <a:pPr lvl="4"/>
            <a:r>
              <a:rPr lang="en-AU" dirty="0" smtClean="0"/>
              <a:t>see Chapter 03-04 </a:t>
            </a:r>
            <a:r>
              <a:rPr lang="en-AU" u="sng" dirty="0" err="1" smtClean="0">
                <a:hlinkClick r:id="rId3"/>
              </a:rPr>
              <a:t>http://webstyleguide.com/wsg3/index.html</a:t>
            </a:r>
            <a:endParaRPr lang="en-AU" dirty="0" smtClean="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27</a:t>
            </a:fld>
            <a:endParaRPr lang="en-AU"/>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5148572"/>
          </a:xfrm>
        </p:spPr>
        <p:txBody>
          <a:bodyPr>
            <a:normAutofit/>
          </a:bodyPr>
          <a:lstStyle/>
          <a:p>
            <a:r>
              <a:rPr lang="en-AU" b="1" dirty="0" smtClean="0"/>
              <a:t>Technologies</a:t>
            </a:r>
            <a:endParaRPr lang="en-AU" dirty="0" smtClean="0"/>
          </a:p>
          <a:p>
            <a:pPr lvl="1"/>
            <a:r>
              <a:rPr lang="en-AU" dirty="0" smtClean="0"/>
              <a:t>Front end </a:t>
            </a:r>
            <a:r>
              <a:rPr lang="en-AU" dirty="0" smtClean="0"/>
              <a:t>requirements: </a:t>
            </a:r>
            <a:r>
              <a:rPr lang="en-AU" sz="2000" dirty="0" smtClean="0">
                <a:solidFill>
                  <a:srgbClr val="0000CC"/>
                </a:solidFill>
              </a:rPr>
              <a:t>Tools?, Languages?</a:t>
            </a:r>
            <a:r>
              <a:rPr lang="en-AU" dirty="0" smtClean="0"/>
              <a:t> </a:t>
            </a:r>
            <a:endParaRPr lang="en-AU" dirty="0" smtClean="0"/>
          </a:p>
          <a:p>
            <a:pPr lvl="1"/>
            <a:r>
              <a:rPr lang="en-AU" dirty="0" smtClean="0"/>
              <a:t>Back end </a:t>
            </a:r>
            <a:r>
              <a:rPr lang="en-AU" dirty="0" smtClean="0"/>
              <a:t>requirements</a:t>
            </a:r>
            <a:r>
              <a:rPr lang="en-AU" dirty="0"/>
              <a:t>: </a:t>
            </a:r>
            <a:r>
              <a:rPr lang="en-AU" sz="2000" dirty="0">
                <a:solidFill>
                  <a:srgbClr val="0000CC"/>
                </a:solidFill>
              </a:rPr>
              <a:t>Tools?, Languages</a:t>
            </a:r>
            <a:r>
              <a:rPr lang="en-AU" sz="2000" dirty="0" smtClean="0">
                <a:solidFill>
                  <a:srgbClr val="0000CC"/>
                </a:solidFill>
              </a:rPr>
              <a:t>?, Database?</a:t>
            </a:r>
            <a:endParaRPr lang="en-AU" sz="2000" dirty="0" smtClean="0">
              <a:solidFill>
                <a:srgbClr val="0000CC"/>
              </a:solidFill>
            </a:endParaRPr>
          </a:p>
          <a:p>
            <a:pPr lvl="1"/>
            <a:r>
              <a:rPr lang="en-AU" dirty="0" smtClean="0"/>
              <a:t>List main </a:t>
            </a:r>
            <a:r>
              <a:rPr lang="en-AU" dirty="0" smtClean="0"/>
              <a:t>functions or tasks or pages </a:t>
            </a:r>
          </a:p>
          <a:p>
            <a:pPr lvl="1"/>
            <a:r>
              <a:rPr lang="en-AU" dirty="0" smtClean="0"/>
              <a:t>A site </a:t>
            </a:r>
            <a:r>
              <a:rPr lang="en-AU" dirty="0" smtClean="0"/>
              <a:t>diagram (or blueprint)</a:t>
            </a:r>
            <a:endParaRPr lang="en-AU" dirty="0" smtClean="0"/>
          </a:p>
          <a:p>
            <a:pPr lvl="2"/>
            <a:r>
              <a:rPr lang="en-AU" dirty="0" smtClean="0"/>
              <a:t>defines the site structure, identifies all pages within the site, and shows the pathways linking each page. Its purpose is to organize the development of the site, and should be easily visible to all members of the team (see Chapter 03 </a:t>
            </a:r>
            <a:r>
              <a:rPr lang="en-AU" u="sng" dirty="0" smtClean="0">
                <a:hlinkClick r:id="rId3"/>
              </a:rPr>
              <a:t>http://webstyleguide.com/wsg3/index.html</a:t>
            </a:r>
            <a:r>
              <a:rPr lang="en-AU" dirty="0" smtClean="0"/>
              <a:t>).</a:t>
            </a:r>
          </a:p>
          <a:p>
            <a:pPr lvl="1"/>
            <a:endParaRPr lang="en-AU" dirty="0" smtClean="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28</a:t>
            </a:fld>
            <a:endParaRPr lang="en-AU"/>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756084"/>
          </a:xfrm>
        </p:spPr>
        <p:txBody>
          <a:bodyPr>
            <a:normAutofit/>
          </a:bodyPr>
          <a:lstStyle/>
          <a:p>
            <a:r>
              <a:rPr lang="en-AU" b="1" dirty="0" smtClean="0"/>
              <a:t>Site </a:t>
            </a:r>
            <a:r>
              <a:rPr lang="en-AU" b="1" dirty="0"/>
              <a:t>diagram </a:t>
            </a:r>
            <a:r>
              <a:rPr lang="en-AU" b="1" dirty="0" smtClean="0"/>
              <a:t>(Blueprint)</a:t>
            </a:r>
            <a:endParaRPr lang="en-AU" dirty="0" smtClean="0"/>
          </a:p>
          <a:p>
            <a:pPr lvl="1"/>
            <a:endParaRPr lang="en-AU" dirty="0" smtClean="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29</a:t>
            </a:fld>
            <a:endParaRPr lang="en-AU"/>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724" y="1735436"/>
            <a:ext cx="5642436" cy="511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142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AU" b="1" dirty="0" smtClean="0"/>
              <a:t>Layout </a:t>
            </a:r>
            <a:r>
              <a:rPr lang="en-AU" b="1" dirty="0" smtClean="0"/>
              <a:t>Template with HTML5 </a:t>
            </a:r>
            <a:endParaRPr lang="en-AU" b="1"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3</a:t>
            </a:fld>
            <a:endParaRPr lang="en-AU" dirty="0"/>
          </a:p>
        </p:txBody>
      </p:sp>
      <p:pic>
        <p:nvPicPr>
          <p:cNvPr id="1026" name="Picture 2" descr="https://helpx.adobe.com/dreamweaver/how-to/work-with-html-layout/_jcr_content/main-pars/learn_multi_column_6/multi-column-2/image.img.jpg/html-layout-wirefr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596" y="1448780"/>
            <a:ext cx="7416824" cy="46035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9572" y="6104329"/>
            <a:ext cx="8316924" cy="276999"/>
          </a:xfrm>
          <a:prstGeom prst="rect">
            <a:avLst/>
          </a:prstGeom>
        </p:spPr>
        <p:txBody>
          <a:bodyPr wrap="square">
            <a:spAutoFit/>
          </a:bodyPr>
          <a:lstStyle/>
          <a:p>
            <a:r>
              <a:rPr lang="en-AU" sz="1200" dirty="0">
                <a:solidFill>
                  <a:srgbClr val="0000CC"/>
                </a:solidFill>
                <a:latin typeface="+mn-lt"/>
              </a:rPr>
              <a:t>https://helpx.adobe.com/dreamweaver/how-to/work-with-html-layout.html?set=dreamweaver--get-started--essential-beginners</a:t>
            </a:r>
          </a:p>
        </p:txBody>
      </p:sp>
    </p:spTree>
    <p:extLst>
      <p:ext uri="{BB962C8B-B14F-4D97-AF65-F5344CB8AC3E}">
        <p14:creationId xmlns:p14="http://schemas.microsoft.com/office/powerpoint/2010/main" val="3834080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5148572"/>
          </a:xfrm>
        </p:spPr>
        <p:txBody>
          <a:bodyPr>
            <a:normAutofit/>
          </a:bodyPr>
          <a:lstStyle/>
          <a:p>
            <a:r>
              <a:rPr lang="en-AU" b="1" dirty="0" smtClean="0"/>
              <a:t>Technologies</a:t>
            </a:r>
            <a:endParaRPr lang="en-AU" dirty="0" smtClean="0"/>
          </a:p>
          <a:p>
            <a:pPr lvl="1"/>
            <a:r>
              <a:rPr lang="en-AU" dirty="0" smtClean="0"/>
              <a:t>A series of sketched pages </a:t>
            </a:r>
            <a:r>
              <a:rPr lang="en-AU" sz="2400" dirty="0" smtClean="0"/>
              <a:t>(home page and a few subsequent pages). </a:t>
            </a:r>
            <a:r>
              <a:rPr lang="en-AU" sz="2400" dirty="0" smtClean="0"/>
              <a:t>They can even be an abstract visual representation of your site. To </a:t>
            </a:r>
            <a:r>
              <a:rPr lang="en-AU" sz="2400" dirty="0" smtClean="0"/>
              <a:t>be sure that:</a:t>
            </a:r>
          </a:p>
          <a:p>
            <a:pPr lvl="2"/>
            <a:r>
              <a:rPr lang="en-AU" sz="1600" dirty="0" smtClean="0"/>
              <a:t>Users can easily find what they need (well-structured, meaningful and consistent links)</a:t>
            </a:r>
          </a:p>
          <a:p>
            <a:pPr lvl="2"/>
            <a:r>
              <a:rPr lang="en-AU" sz="1600" dirty="0" smtClean="0"/>
              <a:t>Users can move around the system easily</a:t>
            </a:r>
          </a:p>
          <a:p>
            <a:pPr lvl="2"/>
            <a:r>
              <a:rPr lang="en-AU" sz="1600" dirty="0" smtClean="0"/>
              <a:t>Provide feedback that tell users where they are</a:t>
            </a:r>
          </a:p>
          <a:p>
            <a:pPr lvl="2"/>
            <a:r>
              <a:rPr lang="en-AU" sz="1600" dirty="0" smtClean="0"/>
              <a:t>There is a </a:t>
            </a:r>
            <a:r>
              <a:rPr lang="en-AU" sz="1600" b="1" dirty="0" smtClean="0"/>
              <a:t>consistent</a:t>
            </a:r>
            <a:r>
              <a:rPr lang="en-AU" sz="1600" dirty="0" smtClean="0"/>
              <a:t> look throughout the system</a:t>
            </a:r>
          </a:p>
          <a:p>
            <a:pPr lvl="1"/>
            <a:r>
              <a:rPr lang="en-AU" dirty="0" smtClean="0"/>
              <a:t>Data requirements</a:t>
            </a:r>
          </a:p>
          <a:p>
            <a:pPr lvl="2"/>
            <a:r>
              <a:rPr lang="en-AU" sz="1600" dirty="0" smtClean="0"/>
              <a:t>For example, user info, product info, order info etc.</a:t>
            </a:r>
          </a:p>
          <a:p>
            <a:pPr lvl="2"/>
            <a:r>
              <a:rPr lang="en-AU" sz="1600" dirty="0" smtClean="0"/>
              <a:t>ER or class diagram</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30</a:t>
            </a:fld>
            <a:endParaRPr lang="en-AU"/>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756084"/>
          </a:xfrm>
        </p:spPr>
        <p:txBody>
          <a:bodyPr>
            <a:normAutofit/>
          </a:bodyPr>
          <a:lstStyle/>
          <a:p>
            <a:r>
              <a:rPr lang="en-AU" b="1" dirty="0" smtClean="0"/>
              <a:t>Abstract </a:t>
            </a:r>
            <a:r>
              <a:rPr lang="en-AU" b="1" dirty="0"/>
              <a:t>visual representation of your </a:t>
            </a:r>
            <a:r>
              <a:rPr lang="en-AU" b="1" dirty="0" smtClean="0"/>
              <a:t>site</a:t>
            </a:r>
            <a:endParaRPr lang="en-AU" b="1" dirty="0" smtClean="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31</a:t>
            </a:fld>
            <a:endParaRPr lang="en-AU"/>
          </a:p>
        </p:txBody>
      </p:sp>
      <p:pic>
        <p:nvPicPr>
          <p:cNvPr id="3074" name="Picture 2" descr="https://helpx.adobe.com/dreamweaver/how-to/stages-web-design/_jcr_content/main-pars/learn_multi_column_0/multi-column-2/image.img.jpg/web-design-stages-ste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779" y="1772816"/>
            <a:ext cx="6905625"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7544" y="6140333"/>
            <a:ext cx="8496944" cy="276999"/>
          </a:xfrm>
          <a:prstGeom prst="rect">
            <a:avLst/>
          </a:prstGeom>
        </p:spPr>
        <p:txBody>
          <a:bodyPr wrap="square">
            <a:spAutoFit/>
          </a:bodyPr>
          <a:lstStyle/>
          <a:p>
            <a:r>
              <a:rPr lang="en-AU" sz="1200" dirty="0">
                <a:solidFill>
                  <a:srgbClr val="0000CC"/>
                </a:solidFill>
              </a:rPr>
              <a:t>https://helpx.adobe.com/dreamweaver/how-to/stages-web-design.html?set=dreamweaver--get-started--essential-beginners</a:t>
            </a:r>
          </a:p>
        </p:txBody>
      </p:sp>
    </p:spTree>
    <p:extLst>
      <p:ext uri="{BB962C8B-B14F-4D97-AF65-F5344CB8AC3E}">
        <p14:creationId xmlns:p14="http://schemas.microsoft.com/office/powerpoint/2010/main" val="3140939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016732"/>
          </a:xfrm>
        </p:spPr>
        <p:txBody>
          <a:bodyPr/>
          <a:lstStyle/>
          <a:p>
            <a:r>
              <a:rPr lang="en-AU" b="1" dirty="0" smtClean="0"/>
              <a:t>Project First Stage: Planning (cont)</a:t>
            </a:r>
            <a:endParaRPr lang="en-AU" b="1" dirty="0"/>
          </a:p>
        </p:txBody>
      </p:sp>
      <p:sp>
        <p:nvSpPr>
          <p:cNvPr id="3" name="Content Placeholder 2"/>
          <p:cNvSpPr>
            <a:spLocks noGrp="1"/>
          </p:cNvSpPr>
          <p:nvPr>
            <p:ph idx="1"/>
          </p:nvPr>
        </p:nvSpPr>
        <p:spPr>
          <a:xfrm>
            <a:off x="179512" y="1124744"/>
            <a:ext cx="8820472" cy="5148572"/>
          </a:xfrm>
        </p:spPr>
        <p:txBody>
          <a:bodyPr>
            <a:normAutofit/>
          </a:bodyPr>
          <a:lstStyle/>
          <a:p>
            <a:r>
              <a:rPr lang="en-AU" b="1" dirty="0" smtClean="0"/>
              <a:t>Responsibilities</a:t>
            </a:r>
            <a:endParaRPr lang="en-AU" dirty="0" smtClean="0"/>
          </a:p>
          <a:p>
            <a:pPr lvl="1"/>
            <a:r>
              <a:rPr lang="en-AU" dirty="0" smtClean="0"/>
              <a:t>Identify the strengths and weaknesses of each member</a:t>
            </a:r>
          </a:p>
          <a:p>
            <a:pPr lvl="1"/>
            <a:r>
              <a:rPr lang="en-AU" dirty="0"/>
              <a:t>State and justify who in charge of what</a:t>
            </a:r>
            <a:endParaRPr lang="en-AU" dirty="0" smtClean="0"/>
          </a:p>
          <a:p>
            <a:r>
              <a:rPr lang="en-AU" b="1" dirty="0" smtClean="0"/>
              <a:t>Schedule</a:t>
            </a:r>
            <a:endParaRPr lang="en-AU" dirty="0" smtClean="0"/>
          </a:p>
          <a:p>
            <a:pPr lvl="1"/>
            <a:r>
              <a:rPr lang="en-AU" dirty="0" smtClean="0"/>
              <a:t>Identify the major milestones of the project</a:t>
            </a:r>
          </a:p>
          <a:p>
            <a:pPr lvl="1"/>
            <a:r>
              <a:rPr lang="en-AU" dirty="0" smtClean="0"/>
              <a:t>Indicate when each milestone should be achieved</a:t>
            </a:r>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32</a:t>
            </a:fld>
            <a:endParaRPr lang="en-AU"/>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AU" b="1" dirty="0" smtClean="0"/>
              <a:t>Popularity of Screen Resolutions</a:t>
            </a:r>
            <a:r>
              <a:rPr lang="en-AU" dirty="0" smtClean="0"/>
              <a:t> </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4</a:t>
            </a:fld>
            <a:endParaRPr lang="en-AU" dirty="0"/>
          </a:p>
        </p:txBody>
      </p:sp>
      <p:graphicFrame>
        <p:nvGraphicFramePr>
          <p:cNvPr id="3" name="Table 2"/>
          <p:cNvGraphicFramePr>
            <a:graphicFrameLocks noGrp="1"/>
          </p:cNvGraphicFramePr>
          <p:nvPr>
            <p:extLst>
              <p:ext uri="{D42A27DB-BD31-4B8C-83A1-F6EECF244321}">
                <p14:modId xmlns:p14="http://schemas.microsoft.com/office/powerpoint/2010/main" val="3913085199"/>
              </p:ext>
            </p:extLst>
          </p:nvPr>
        </p:nvGraphicFramePr>
        <p:xfrm>
          <a:off x="107505" y="1736812"/>
          <a:ext cx="8856982" cy="3816423"/>
        </p:xfrm>
        <a:graphic>
          <a:graphicData uri="http://schemas.openxmlformats.org/drawingml/2006/table">
            <a:tbl>
              <a:tblPr firstRow="1" firstCol="1" bandRow="1">
                <a:tableStyleId>{5C22544A-7EE6-4342-B048-85BDC9FD1C3A}</a:tableStyleId>
              </a:tblPr>
              <a:tblGrid>
                <a:gridCol w="712523"/>
                <a:gridCol w="1030991"/>
                <a:gridCol w="1317241"/>
                <a:gridCol w="1050199"/>
                <a:gridCol w="1141898"/>
                <a:gridCol w="965934"/>
                <a:gridCol w="965934"/>
                <a:gridCol w="965934"/>
                <a:gridCol w="706328"/>
              </a:tblGrid>
              <a:tr h="431373">
                <a:tc>
                  <a:txBody>
                    <a:bodyPr/>
                    <a:lstStyle/>
                    <a:p>
                      <a:pPr>
                        <a:lnSpc>
                          <a:spcPct val="115000"/>
                        </a:lnSpc>
                        <a:spcAft>
                          <a:spcPts val="900"/>
                        </a:spcAft>
                      </a:pPr>
                      <a:r>
                        <a:rPr lang="en-AU" sz="1400" dirty="0">
                          <a:effectLst/>
                        </a:rPr>
                        <a:t>Date</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u="sng" dirty="0">
                          <a:effectLst/>
                          <a:hlinkClick r:id="rId3"/>
                        </a:rPr>
                        <a:t>Other high</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1920x1080</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1366x768</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1280x1024</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1280x800</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1024x768</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800x600</a:t>
                      </a:r>
                      <a:endParaRPr lang="en-AU" sz="1400" dirty="0">
                        <a:effectLst/>
                        <a:latin typeface="Calibri"/>
                        <a:ea typeface="Calibri"/>
                        <a:cs typeface="Cordia New"/>
                      </a:endParaRPr>
                    </a:p>
                  </a:txBody>
                  <a:tcPr marL="69084" marR="69084" marT="69084" marB="69084"/>
                </a:tc>
                <a:tc>
                  <a:txBody>
                    <a:bodyPr/>
                    <a:lstStyle/>
                    <a:p>
                      <a:pPr algn="r">
                        <a:lnSpc>
                          <a:spcPct val="115000"/>
                        </a:lnSpc>
                        <a:spcAft>
                          <a:spcPts val="900"/>
                        </a:spcAft>
                      </a:pPr>
                      <a:r>
                        <a:rPr lang="en-AU" sz="1400" dirty="0">
                          <a:effectLst/>
                        </a:rPr>
                        <a:t>Lower</a:t>
                      </a:r>
                      <a:endParaRPr lang="en-AU" sz="1400" dirty="0">
                        <a:effectLst/>
                        <a:latin typeface="Calibri"/>
                        <a:ea typeface="Calibri"/>
                        <a:cs typeface="Cordia New"/>
                      </a:endParaRPr>
                    </a:p>
                  </a:txBody>
                  <a:tcPr marL="69084" marR="69084" marT="69084" marB="69084"/>
                </a:tc>
              </a:tr>
              <a:tr h="677010">
                <a:tc>
                  <a:txBody>
                    <a:bodyPr/>
                    <a:lstStyle/>
                    <a:p>
                      <a:pPr algn="l" fontAlgn="t"/>
                      <a:r>
                        <a:rPr lang="en-AU" sz="1400" dirty="0" smtClean="0">
                          <a:effectLst/>
                        </a:rPr>
                        <a:t>Jan </a:t>
                      </a:r>
                      <a:r>
                        <a:rPr lang="en-AU" sz="1400" dirty="0">
                          <a:effectLst/>
                        </a:rPr>
                        <a:t>2015</a:t>
                      </a:r>
                    </a:p>
                  </a:txBody>
                  <a:tcPr marL="76200" marR="76200" marT="76200" marB="76200"/>
                </a:tc>
                <a:tc>
                  <a:txBody>
                    <a:bodyPr/>
                    <a:lstStyle/>
                    <a:p>
                      <a:pPr algn="l" fontAlgn="t"/>
                      <a:r>
                        <a:rPr lang="en-AU" sz="1400" dirty="0">
                          <a:effectLst/>
                        </a:rPr>
                        <a:t>32.7%</a:t>
                      </a:r>
                    </a:p>
                  </a:txBody>
                  <a:tcPr marL="76200" marR="76200" marT="76200" marB="76200"/>
                </a:tc>
                <a:tc>
                  <a:txBody>
                    <a:bodyPr/>
                    <a:lstStyle/>
                    <a:p>
                      <a:pPr algn="l" fontAlgn="t"/>
                      <a:r>
                        <a:rPr lang="en-AU" sz="1400">
                          <a:effectLst/>
                        </a:rPr>
                        <a:t>16%</a:t>
                      </a:r>
                    </a:p>
                  </a:txBody>
                  <a:tcPr marL="76200" marR="76200" marT="76200" marB="76200"/>
                </a:tc>
                <a:tc>
                  <a:txBody>
                    <a:bodyPr/>
                    <a:lstStyle/>
                    <a:p>
                      <a:pPr algn="l" fontAlgn="t"/>
                      <a:r>
                        <a:rPr lang="en-AU" sz="1400">
                          <a:effectLst/>
                        </a:rPr>
                        <a:t>33%</a:t>
                      </a:r>
                    </a:p>
                  </a:txBody>
                  <a:tcPr marL="76200" marR="76200" marT="76200" marB="76200"/>
                </a:tc>
                <a:tc>
                  <a:txBody>
                    <a:bodyPr/>
                    <a:lstStyle/>
                    <a:p>
                      <a:pPr algn="l" fontAlgn="t"/>
                      <a:r>
                        <a:rPr lang="en-AU" sz="1400">
                          <a:effectLst/>
                        </a:rPr>
                        <a:t>7%</a:t>
                      </a:r>
                    </a:p>
                  </a:txBody>
                  <a:tcPr marL="76200" marR="76200" marT="76200" marB="76200"/>
                </a:tc>
                <a:tc>
                  <a:txBody>
                    <a:bodyPr/>
                    <a:lstStyle/>
                    <a:p>
                      <a:pPr algn="l" fontAlgn="t"/>
                      <a:r>
                        <a:rPr lang="en-AU" sz="1400">
                          <a:effectLst/>
                        </a:rPr>
                        <a:t>5%</a:t>
                      </a:r>
                    </a:p>
                  </a:txBody>
                  <a:tcPr marL="76200" marR="76200" marT="76200" marB="76200"/>
                </a:tc>
                <a:tc>
                  <a:txBody>
                    <a:bodyPr/>
                    <a:lstStyle/>
                    <a:p>
                      <a:pPr algn="l" fontAlgn="t"/>
                      <a:r>
                        <a:rPr lang="en-AU" sz="1400">
                          <a:effectLst/>
                        </a:rPr>
                        <a:t>4%</a:t>
                      </a:r>
                    </a:p>
                  </a:txBody>
                  <a:tcPr marL="76200" marR="76200" marT="76200" marB="76200"/>
                </a:tc>
                <a:tc>
                  <a:txBody>
                    <a:bodyPr/>
                    <a:lstStyle/>
                    <a:p>
                      <a:pPr algn="l" fontAlgn="t"/>
                      <a:r>
                        <a:rPr lang="en-AU" sz="1400">
                          <a:effectLst/>
                        </a:rPr>
                        <a:t>0.3%</a:t>
                      </a:r>
                    </a:p>
                  </a:txBody>
                  <a:tcPr marL="76200" marR="76200" marT="76200" marB="76200"/>
                </a:tc>
                <a:tc>
                  <a:txBody>
                    <a:bodyPr/>
                    <a:lstStyle/>
                    <a:p>
                      <a:pPr algn="l" fontAlgn="t"/>
                      <a:r>
                        <a:rPr lang="en-AU" sz="1400">
                          <a:effectLst/>
                        </a:rPr>
                        <a:t>2%</a:t>
                      </a:r>
                    </a:p>
                  </a:txBody>
                  <a:tcPr marL="76200" marR="76200" marT="76200" marB="76200"/>
                </a:tc>
              </a:tr>
              <a:tr h="677010">
                <a:tc>
                  <a:txBody>
                    <a:bodyPr/>
                    <a:lstStyle/>
                    <a:p>
                      <a:pPr algn="l" fontAlgn="t"/>
                      <a:r>
                        <a:rPr lang="en-AU" sz="1400" dirty="0" smtClean="0">
                          <a:effectLst/>
                        </a:rPr>
                        <a:t>Jan </a:t>
                      </a:r>
                      <a:r>
                        <a:rPr lang="en-AU" sz="1400" dirty="0">
                          <a:effectLst/>
                        </a:rPr>
                        <a:t>2014</a:t>
                      </a:r>
                    </a:p>
                  </a:txBody>
                  <a:tcPr marL="76200" marR="76200" marT="76200" marB="76200"/>
                </a:tc>
                <a:tc>
                  <a:txBody>
                    <a:bodyPr/>
                    <a:lstStyle/>
                    <a:p>
                      <a:pPr algn="l" fontAlgn="t"/>
                      <a:r>
                        <a:rPr lang="en-AU" sz="1400" dirty="0">
                          <a:effectLst/>
                        </a:rPr>
                        <a:t>34%</a:t>
                      </a:r>
                    </a:p>
                  </a:txBody>
                  <a:tcPr marL="76200" marR="76200" marT="76200" marB="76200"/>
                </a:tc>
                <a:tc>
                  <a:txBody>
                    <a:bodyPr/>
                    <a:lstStyle/>
                    <a:p>
                      <a:pPr algn="l" fontAlgn="t"/>
                      <a:r>
                        <a:rPr lang="en-AU" sz="1400" dirty="0">
                          <a:effectLst/>
                        </a:rPr>
                        <a:t>13%</a:t>
                      </a:r>
                    </a:p>
                  </a:txBody>
                  <a:tcPr marL="76200" marR="76200" marT="76200" marB="76200"/>
                </a:tc>
                <a:tc>
                  <a:txBody>
                    <a:bodyPr/>
                    <a:lstStyle/>
                    <a:p>
                      <a:pPr algn="l" fontAlgn="t"/>
                      <a:r>
                        <a:rPr lang="en-AU" sz="1400">
                          <a:effectLst/>
                        </a:rPr>
                        <a:t>31%</a:t>
                      </a:r>
                    </a:p>
                  </a:txBody>
                  <a:tcPr marL="76200" marR="76200" marT="76200" marB="76200"/>
                </a:tc>
                <a:tc>
                  <a:txBody>
                    <a:bodyPr/>
                    <a:lstStyle/>
                    <a:p>
                      <a:pPr algn="l" fontAlgn="t"/>
                      <a:r>
                        <a:rPr lang="en-AU" sz="1400">
                          <a:effectLst/>
                        </a:rPr>
                        <a:t>8%</a:t>
                      </a:r>
                    </a:p>
                  </a:txBody>
                  <a:tcPr marL="76200" marR="76200" marT="76200" marB="76200"/>
                </a:tc>
                <a:tc>
                  <a:txBody>
                    <a:bodyPr/>
                    <a:lstStyle/>
                    <a:p>
                      <a:pPr algn="l" fontAlgn="t"/>
                      <a:r>
                        <a:rPr lang="en-AU" sz="1400">
                          <a:effectLst/>
                        </a:rPr>
                        <a:t>7%</a:t>
                      </a:r>
                    </a:p>
                  </a:txBody>
                  <a:tcPr marL="76200" marR="76200" marT="76200" marB="76200"/>
                </a:tc>
                <a:tc>
                  <a:txBody>
                    <a:bodyPr/>
                    <a:lstStyle/>
                    <a:p>
                      <a:pPr algn="l" fontAlgn="t"/>
                      <a:r>
                        <a:rPr lang="en-AU" sz="1400">
                          <a:effectLst/>
                        </a:rPr>
                        <a:t>6%</a:t>
                      </a:r>
                    </a:p>
                  </a:txBody>
                  <a:tcPr marL="76200" marR="76200" marT="76200" marB="76200"/>
                </a:tc>
                <a:tc>
                  <a:txBody>
                    <a:bodyPr/>
                    <a:lstStyle/>
                    <a:p>
                      <a:pPr algn="l" fontAlgn="t"/>
                      <a:r>
                        <a:rPr lang="en-AU" sz="1400">
                          <a:effectLst/>
                        </a:rPr>
                        <a:t>0.5%</a:t>
                      </a:r>
                    </a:p>
                  </a:txBody>
                  <a:tcPr marL="76200" marR="76200" marT="76200" marB="76200"/>
                </a:tc>
                <a:tc>
                  <a:txBody>
                    <a:bodyPr/>
                    <a:lstStyle/>
                    <a:p>
                      <a:pPr algn="l" fontAlgn="t"/>
                      <a:r>
                        <a:rPr lang="en-AU" sz="1400">
                          <a:effectLst/>
                        </a:rPr>
                        <a:t>0.5%</a:t>
                      </a:r>
                    </a:p>
                  </a:txBody>
                  <a:tcPr marL="76200" marR="76200" marT="76200" marB="76200"/>
                </a:tc>
              </a:tr>
              <a:tr h="677010">
                <a:tc>
                  <a:txBody>
                    <a:bodyPr/>
                    <a:lstStyle/>
                    <a:p>
                      <a:pPr algn="l" fontAlgn="t"/>
                      <a:r>
                        <a:rPr lang="en-AU" sz="1400" dirty="0" smtClean="0">
                          <a:effectLst/>
                        </a:rPr>
                        <a:t>Jan </a:t>
                      </a:r>
                      <a:r>
                        <a:rPr lang="en-AU" sz="1400" dirty="0">
                          <a:effectLst/>
                        </a:rPr>
                        <a:t>2013</a:t>
                      </a:r>
                    </a:p>
                  </a:txBody>
                  <a:tcPr marL="76200" marR="76200" marT="76200" marB="76200"/>
                </a:tc>
                <a:tc>
                  <a:txBody>
                    <a:bodyPr/>
                    <a:lstStyle/>
                    <a:p>
                      <a:pPr algn="l" fontAlgn="t"/>
                      <a:r>
                        <a:rPr lang="en-AU" sz="1400">
                          <a:effectLst/>
                        </a:rPr>
                        <a:t>36%</a:t>
                      </a:r>
                    </a:p>
                  </a:txBody>
                  <a:tcPr marL="76200" marR="76200" marT="76200" marB="76200"/>
                </a:tc>
                <a:tc>
                  <a:txBody>
                    <a:bodyPr/>
                    <a:lstStyle/>
                    <a:p>
                      <a:pPr algn="l" fontAlgn="t"/>
                      <a:r>
                        <a:rPr lang="en-AU" sz="1400" dirty="0">
                          <a:effectLst/>
                        </a:rPr>
                        <a:t>11%</a:t>
                      </a:r>
                    </a:p>
                  </a:txBody>
                  <a:tcPr marL="76200" marR="76200" marT="76200" marB="76200"/>
                </a:tc>
                <a:tc>
                  <a:txBody>
                    <a:bodyPr/>
                    <a:lstStyle/>
                    <a:p>
                      <a:pPr algn="l" fontAlgn="t"/>
                      <a:r>
                        <a:rPr lang="en-AU" sz="1400" dirty="0">
                          <a:effectLst/>
                        </a:rPr>
                        <a:t>25%</a:t>
                      </a:r>
                    </a:p>
                  </a:txBody>
                  <a:tcPr marL="76200" marR="76200" marT="76200" marB="76200"/>
                </a:tc>
                <a:tc>
                  <a:txBody>
                    <a:bodyPr/>
                    <a:lstStyle/>
                    <a:p>
                      <a:pPr algn="l" fontAlgn="t"/>
                      <a:r>
                        <a:rPr lang="en-AU" sz="1400">
                          <a:effectLst/>
                        </a:rPr>
                        <a:t>10%</a:t>
                      </a:r>
                    </a:p>
                  </a:txBody>
                  <a:tcPr marL="76200" marR="76200" marT="76200" marB="76200"/>
                </a:tc>
                <a:tc>
                  <a:txBody>
                    <a:bodyPr/>
                    <a:lstStyle/>
                    <a:p>
                      <a:pPr algn="l" fontAlgn="t"/>
                      <a:r>
                        <a:rPr lang="en-AU" sz="1400">
                          <a:effectLst/>
                        </a:rPr>
                        <a:t>8%</a:t>
                      </a:r>
                    </a:p>
                  </a:txBody>
                  <a:tcPr marL="76200" marR="76200" marT="76200" marB="76200"/>
                </a:tc>
                <a:tc>
                  <a:txBody>
                    <a:bodyPr/>
                    <a:lstStyle/>
                    <a:p>
                      <a:pPr algn="l" fontAlgn="t"/>
                      <a:r>
                        <a:rPr lang="en-AU" sz="1400">
                          <a:effectLst/>
                        </a:rPr>
                        <a:t>9%</a:t>
                      </a:r>
                    </a:p>
                  </a:txBody>
                  <a:tcPr marL="76200" marR="76200" marT="76200" marB="76200"/>
                </a:tc>
                <a:tc>
                  <a:txBody>
                    <a:bodyPr/>
                    <a:lstStyle/>
                    <a:p>
                      <a:pPr algn="l" fontAlgn="t"/>
                      <a:r>
                        <a:rPr lang="en-AU" sz="1400">
                          <a:effectLst/>
                        </a:rPr>
                        <a:t>0.5%</a:t>
                      </a:r>
                    </a:p>
                  </a:txBody>
                  <a:tcPr marL="76200" marR="76200" marT="76200" marB="76200"/>
                </a:tc>
                <a:tc>
                  <a:txBody>
                    <a:bodyPr/>
                    <a:lstStyle/>
                    <a:p>
                      <a:pPr algn="l" fontAlgn="t"/>
                      <a:r>
                        <a:rPr lang="en-AU" sz="1400">
                          <a:effectLst/>
                        </a:rPr>
                        <a:t>0.5%</a:t>
                      </a:r>
                    </a:p>
                  </a:txBody>
                  <a:tcPr marL="76200" marR="76200" marT="76200" marB="76200"/>
                </a:tc>
              </a:tr>
              <a:tr h="677010">
                <a:tc>
                  <a:txBody>
                    <a:bodyPr/>
                    <a:lstStyle/>
                    <a:p>
                      <a:pPr algn="l" fontAlgn="t"/>
                      <a:r>
                        <a:rPr lang="en-AU" sz="1400" dirty="0" smtClean="0">
                          <a:effectLst/>
                        </a:rPr>
                        <a:t>Jan </a:t>
                      </a:r>
                      <a:r>
                        <a:rPr lang="en-AU" sz="1400" dirty="0">
                          <a:effectLst/>
                        </a:rPr>
                        <a:t>2012</a:t>
                      </a:r>
                    </a:p>
                  </a:txBody>
                  <a:tcPr marL="76200" marR="76200" marT="76200" marB="76200"/>
                </a:tc>
                <a:tc>
                  <a:txBody>
                    <a:bodyPr/>
                    <a:lstStyle/>
                    <a:p>
                      <a:pPr algn="l" fontAlgn="t"/>
                      <a:r>
                        <a:rPr lang="en-AU" sz="1400">
                          <a:effectLst/>
                        </a:rPr>
                        <a:t>35%</a:t>
                      </a:r>
                    </a:p>
                  </a:txBody>
                  <a:tcPr marL="76200" marR="76200" marT="76200" marB="76200"/>
                </a:tc>
                <a:tc>
                  <a:txBody>
                    <a:bodyPr/>
                    <a:lstStyle/>
                    <a:p>
                      <a:pPr algn="l" fontAlgn="t"/>
                      <a:r>
                        <a:rPr lang="en-AU" sz="1400">
                          <a:effectLst/>
                        </a:rPr>
                        <a:t>8%</a:t>
                      </a:r>
                    </a:p>
                  </a:txBody>
                  <a:tcPr marL="76200" marR="76200" marT="76200" marB="76200"/>
                </a:tc>
                <a:tc>
                  <a:txBody>
                    <a:bodyPr/>
                    <a:lstStyle/>
                    <a:p>
                      <a:pPr algn="l" fontAlgn="t"/>
                      <a:r>
                        <a:rPr lang="en-AU" sz="1400">
                          <a:effectLst/>
                        </a:rPr>
                        <a:t>19%</a:t>
                      </a:r>
                    </a:p>
                  </a:txBody>
                  <a:tcPr marL="76200" marR="76200" marT="76200" marB="76200"/>
                </a:tc>
                <a:tc>
                  <a:txBody>
                    <a:bodyPr/>
                    <a:lstStyle/>
                    <a:p>
                      <a:pPr algn="l" fontAlgn="t"/>
                      <a:r>
                        <a:rPr lang="en-AU" sz="1400" dirty="0">
                          <a:effectLst/>
                        </a:rPr>
                        <a:t>12%</a:t>
                      </a:r>
                    </a:p>
                  </a:txBody>
                  <a:tcPr marL="76200" marR="76200" marT="76200" marB="76200"/>
                </a:tc>
                <a:tc>
                  <a:txBody>
                    <a:bodyPr/>
                    <a:lstStyle/>
                    <a:p>
                      <a:pPr algn="l" fontAlgn="t"/>
                      <a:r>
                        <a:rPr lang="en-AU" sz="1400" dirty="0">
                          <a:effectLst/>
                        </a:rPr>
                        <a:t>11%</a:t>
                      </a:r>
                    </a:p>
                  </a:txBody>
                  <a:tcPr marL="76200" marR="76200" marT="76200" marB="76200"/>
                </a:tc>
                <a:tc>
                  <a:txBody>
                    <a:bodyPr/>
                    <a:lstStyle/>
                    <a:p>
                      <a:pPr algn="l" fontAlgn="t"/>
                      <a:r>
                        <a:rPr lang="en-AU" sz="1400">
                          <a:effectLst/>
                        </a:rPr>
                        <a:t>13%</a:t>
                      </a:r>
                    </a:p>
                  </a:txBody>
                  <a:tcPr marL="76200" marR="76200" marT="76200" marB="76200"/>
                </a:tc>
                <a:tc>
                  <a:txBody>
                    <a:bodyPr/>
                    <a:lstStyle/>
                    <a:p>
                      <a:pPr algn="l" fontAlgn="t"/>
                      <a:r>
                        <a:rPr lang="en-AU" sz="1400">
                          <a:effectLst/>
                        </a:rPr>
                        <a:t>1%</a:t>
                      </a:r>
                    </a:p>
                  </a:txBody>
                  <a:tcPr marL="76200" marR="76200" marT="76200" marB="76200"/>
                </a:tc>
                <a:tc>
                  <a:txBody>
                    <a:bodyPr/>
                    <a:lstStyle/>
                    <a:p>
                      <a:pPr algn="l" fontAlgn="t"/>
                      <a:r>
                        <a:rPr lang="en-AU" sz="1400">
                          <a:effectLst/>
                        </a:rPr>
                        <a:t>1%</a:t>
                      </a:r>
                    </a:p>
                  </a:txBody>
                  <a:tcPr marL="76200" marR="76200" marT="76200" marB="76200"/>
                </a:tc>
              </a:tr>
              <a:tr h="677010">
                <a:tc>
                  <a:txBody>
                    <a:bodyPr/>
                    <a:lstStyle/>
                    <a:p>
                      <a:pPr algn="l" fontAlgn="t"/>
                      <a:r>
                        <a:rPr lang="en-AU" sz="1400" dirty="0" smtClean="0">
                          <a:effectLst/>
                        </a:rPr>
                        <a:t>Jan </a:t>
                      </a:r>
                      <a:r>
                        <a:rPr lang="en-AU" sz="1400" dirty="0">
                          <a:effectLst/>
                        </a:rPr>
                        <a:t>2011</a:t>
                      </a:r>
                    </a:p>
                  </a:txBody>
                  <a:tcPr marL="76200" marR="76200" marT="76200" marB="76200"/>
                </a:tc>
                <a:tc>
                  <a:txBody>
                    <a:bodyPr/>
                    <a:lstStyle/>
                    <a:p>
                      <a:pPr algn="l" fontAlgn="t"/>
                      <a:r>
                        <a:rPr lang="en-AU" sz="1400">
                          <a:effectLst/>
                        </a:rPr>
                        <a:t>50%</a:t>
                      </a:r>
                    </a:p>
                  </a:txBody>
                  <a:tcPr marL="76200" marR="76200" marT="76200" marB="76200"/>
                </a:tc>
                <a:tc>
                  <a:txBody>
                    <a:bodyPr/>
                    <a:lstStyle/>
                    <a:p>
                      <a:pPr algn="l" fontAlgn="t"/>
                      <a:r>
                        <a:rPr lang="en-AU" sz="1400">
                          <a:effectLst/>
                        </a:rPr>
                        <a:t>6%</a:t>
                      </a:r>
                    </a:p>
                  </a:txBody>
                  <a:tcPr marL="76200" marR="76200" marT="76200" marB="76200"/>
                </a:tc>
                <a:tc>
                  <a:txBody>
                    <a:bodyPr/>
                    <a:lstStyle/>
                    <a:p>
                      <a:pPr algn="l" fontAlgn="t"/>
                      <a:r>
                        <a:rPr lang="en-AU" sz="1400">
                          <a:effectLst/>
                        </a:rPr>
                        <a:t> </a:t>
                      </a:r>
                    </a:p>
                  </a:txBody>
                  <a:tcPr marL="76200" marR="76200" marT="76200" marB="76200"/>
                </a:tc>
                <a:tc>
                  <a:txBody>
                    <a:bodyPr/>
                    <a:lstStyle/>
                    <a:p>
                      <a:pPr algn="l" fontAlgn="t"/>
                      <a:r>
                        <a:rPr lang="en-AU" sz="1400">
                          <a:effectLst/>
                        </a:rPr>
                        <a:t>15%</a:t>
                      </a:r>
                    </a:p>
                  </a:txBody>
                  <a:tcPr marL="76200" marR="76200" marT="76200" marB="76200"/>
                </a:tc>
                <a:tc>
                  <a:txBody>
                    <a:bodyPr/>
                    <a:lstStyle/>
                    <a:p>
                      <a:pPr algn="l" fontAlgn="t"/>
                      <a:r>
                        <a:rPr lang="en-AU" sz="1400">
                          <a:effectLst/>
                        </a:rPr>
                        <a:t>14%</a:t>
                      </a:r>
                    </a:p>
                  </a:txBody>
                  <a:tcPr marL="76200" marR="76200" marT="76200" marB="76200"/>
                </a:tc>
                <a:tc>
                  <a:txBody>
                    <a:bodyPr/>
                    <a:lstStyle/>
                    <a:p>
                      <a:pPr algn="l" fontAlgn="t"/>
                      <a:r>
                        <a:rPr lang="en-AU" sz="1400" dirty="0">
                          <a:effectLst/>
                        </a:rPr>
                        <a:t>14%</a:t>
                      </a:r>
                    </a:p>
                  </a:txBody>
                  <a:tcPr marL="76200" marR="76200" marT="76200" marB="76200"/>
                </a:tc>
                <a:tc>
                  <a:txBody>
                    <a:bodyPr/>
                    <a:lstStyle/>
                    <a:p>
                      <a:pPr algn="l" fontAlgn="t"/>
                      <a:r>
                        <a:rPr lang="en-AU" sz="1400" dirty="0">
                          <a:effectLst/>
                        </a:rPr>
                        <a:t>0%</a:t>
                      </a:r>
                    </a:p>
                  </a:txBody>
                  <a:tcPr marL="76200" marR="76200" marT="76200" marB="76200"/>
                </a:tc>
                <a:tc>
                  <a:txBody>
                    <a:bodyPr/>
                    <a:lstStyle/>
                    <a:p>
                      <a:pPr algn="l" fontAlgn="t"/>
                      <a:r>
                        <a:rPr lang="en-AU" sz="1400" dirty="0">
                          <a:effectLst/>
                        </a:rPr>
                        <a:t>1%</a:t>
                      </a:r>
                    </a:p>
                  </a:txBody>
                  <a:tcPr marL="76200" marR="76200" marT="76200" marB="76200"/>
                </a:tc>
              </a:tr>
            </a:tbl>
          </a:graphicData>
        </a:graphic>
      </p:graphicFrame>
      <p:sp>
        <p:nvSpPr>
          <p:cNvPr id="6" name="Rectangle 5"/>
          <p:cNvSpPr/>
          <p:nvPr/>
        </p:nvSpPr>
        <p:spPr>
          <a:xfrm>
            <a:off x="1583668" y="5697252"/>
            <a:ext cx="6192688" cy="369332"/>
          </a:xfrm>
          <a:prstGeom prst="rect">
            <a:avLst/>
          </a:prstGeom>
        </p:spPr>
        <p:txBody>
          <a:bodyPr wrap="square">
            <a:spAutoFit/>
          </a:bodyPr>
          <a:lstStyle/>
          <a:p>
            <a:r>
              <a:rPr lang="en-AU" dirty="0">
                <a:hlinkClick r:id="rId4"/>
              </a:rPr>
              <a:t>http://</a:t>
            </a:r>
            <a:r>
              <a:rPr lang="en-AU" dirty="0" smtClean="0">
                <a:hlinkClick r:id="rId4"/>
              </a:rPr>
              <a:t>www.w3schools.com/browsers/browsers_display.asp</a:t>
            </a:r>
            <a:r>
              <a:rPr lang="en-AU" dirty="0" smtClean="0"/>
              <a:t> </a:t>
            </a:r>
            <a:endParaRPr lang="en-AU"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Flexible Page Layouts</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5</a:t>
            </a:fld>
            <a:endParaRPr lang="en-AU" dirty="0"/>
          </a:p>
        </p:txBody>
      </p:sp>
      <p:sp>
        <p:nvSpPr>
          <p:cNvPr id="7" name="TextBox 6"/>
          <p:cNvSpPr txBox="1"/>
          <p:nvPr/>
        </p:nvSpPr>
        <p:spPr>
          <a:xfrm>
            <a:off x="2123728" y="6237312"/>
            <a:ext cx="4769254" cy="369332"/>
          </a:xfrm>
          <a:prstGeom prst="rect">
            <a:avLst/>
          </a:prstGeom>
          <a:noFill/>
        </p:spPr>
        <p:txBody>
          <a:bodyPr wrap="none" rtlCol="0">
            <a:spAutoFit/>
          </a:bodyPr>
          <a:lstStyle/>
          <a:p>
            <a:r>
              <a:rPr lang="en-AU" dirty="0" smtClean="0"/>
              <a:t>Content fills window at 1024 × 768 resolution</a:t>
            </a:r>
            <a:endParaRPr lang="en-AU" dirty="0"/>
          </a:p>
        </p:txBody>
      </p:sp>
      <p:pic>
        <p:nvPicPr>
          <p:cNvPr id="2050" name="Picture 2"/>
          <p:cNvPicPr>
            <a:picLocks noChangeAspect="1" noChangeArrowheads="1"/>
          </p:cNvPicPr>
          <p:nvPr/>
        </p:nvPicPr>
        <p:blipFill>
          <a:blip r:embed="rId3" cstate="print"/>
          <a:srcRect/>
          <a:stretch>
            <a:fillRect/>
          </a:stretch>
        </p:blipFill>
        <p:spPr bwMode="auto">
          <a:xfrm>
            <a:off x="1367644" y="980728"/>
            <a:ext cx="6408712" cy="5190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Flexible Page Layouts (cont)</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6</a:t>
            </a:fld>
            <a:endParaRPr lang="en-AU" dirty="0"/>
          </a:p>
        </p:txBody>
      </p:sp>
      <p:sp>
        <p:nvSpPr>
          <p:cNvPr id="7" name="TextBox 6"/>
          <p:cNvSpPr txBox="1"/>
          <p:nvPr/>
        </p:nvSpPr>
        <p:spPr>
          <a:xfrm>
            <a:off x="2123728" y="6237312"/>
            <a:ext cx="4961615" cy="369332"/>
          </a:xfrm>
          <a:prstGeom prst="rect">
            <a:avLst/>
          </a:prstGeom>
          <a:noFill/>
        </p:spPr>
        <p:txBody>
          <a:bodyPr wrap="none" rtlCol="0">
            <a:spAutoFit/>
          </a:bodyPr>
          <a:lstStyle/>
          <a:p>
            <a:r>
              <a:rPr lang="en-AU" dirty="0" smtClean="0"/>
              <a:t>Columns expand to fit at 1366 × 768 resolution</a:t>
            </a:r>
            <a:endParaRPr lang="en-AU" dirty="0"/>
          </a:p>
        </p:txBody>
      </p:sp>
      <p:pic>
        <p:nvPicPr>
          <p:cNvPr id="3074" name="Picture 2"/>
          <p:cNvPicPr>
            <a:picLocks noChangeAspect="1" noChangeArrowheads="1"/>
          </p:cNvPicPr>
          <p:nvPr/>
        </p:nvPicPr>
        <p:blipFill>
          <a:blip r:embed="rId3" cstate="print"/>
          <a:srcRect/>
          <a:stretch>
            <a:fillRect/>
          </a:stretch>
        </p:blipFill>
        <p:spPr bwMode="auto">
          <a:xfrm>
            <a:off x="503548" y="800708"/>
            <a:ext cx="8137152" cy="5400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 and Flexible </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7</a:t>
            </a:fld>
            <a:endParaRPr lang="en-AU" dirty="0"/>
          </a:p>
        </p:txBody>
      </p:sp>
      <p:sp>
        <p:nvSpPr>
          <p:cNvPr id="7" name="TextBox 6"/>
          <p:cNvSpPr txBox="1"/>
          <p:nvPr/>
        </p:nvSpPr>
        <p:spPr>
          <a:xfrm>
            <a:off x="1871700" y="6273316"/>
            <a:ext cx="5419176" cy="369332"/>
          </a:xfrm>
          <a:prstGeom prst="rect">
            <a:avLst/>
          </a:prstGeom>
          <a:noFill/>
        </p:spPr>
        <p:txBody>
          <a:bodyPr wrap="none" rtlCol="0">
            <a:spAutoFit/>
          </a:bodyPr>
          <a:lstStyle/>
          <a:p>
            <a:r>
              <a:rPr lang="en-AU" dirty="0" smtClean="0"/>
              <a:t>Broads Authority Web Site at 1024 × 768 resolution</a:t>
            </a:r>
            <a:endParaRPr lang="en-AU" dirty="0"/>
          </a:p>
        </p:txBody>
      </p:sp>
      <p:pic>
        <p:nvPicPr>
          <p:cNvPr id="4098" name="Picture 2"/>
          <p:cNvPicPr>
            <a:picLocks noChangeAspect="1" noChangeArrowheads="1"/>
          </p:cNvPicPr>
          <p:nvPr/>
        </p:nvPicPr>
        <p:blipFill>
          <a:blip r:embed="rId3" cstate="print"/>
          <a:srcRect/>
          <a:stretch>
            <a:fillRect/>
          </a:stretch>
        </p:blipFill>
        <p:spPr bwMode="auto">
          <a:xfrm>
            <a:off x="971600" y="728700"/>
            <a:ext cx="6845957" cy="54260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 and Flexible (cont) </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8</a:t>
            </a:fld>
            <a:endParaRPr lang="en-AU" dirty="0"/>
          </a:p>
        </p:txBody>
      </p:sp>
      <p:sp>
        <p:nvSpPr>
          <p:cNvPr id="7" name="TextBox 6"/>
          <p:cNvSpPr txBox="1"/>
          <p:nvPr/>
        </p:nvSpPr>
        <p:spPr>
          <a:xfrm>
            <a:off x="1871700" y="6273316"/>
            <a:ext cx="5419176" cy="369332"/>
          </a:xfrm>
          <a:prstGeom prst="rect">
            <a:avLst/>
          </a:prstGeom>
          <a:noFill/>
        </p:spPr>
        <p:txBody>
          <a:bodyPr wrap="none" rtlCol="0">
            <a:spAutoFit/>
          </a:bodyPr>
          <a:lstStyle/>
          <a:p>
            <a:r>
              <a:rPr lang="en-AU" dirty="0" smtClean="0"/>
              <a:t>Broads Authority Web Site </a:t>
            </a:r>
            <a:r>
              <a:rPr lang="en-AU" smtClean="0"/>
              <a:t>at 1366 </a:t>
            </a:r>
            <a:r>
              <a:rPr lang="en-AU" dirty="0" smtClean="0"/>
              <a:t>× 768 resolution</a:t>
            </a:r>
            <a:endParaRPr lang="en-AU" dirty="0"/>
          </a:p>
        </p:txBody>
      </p:sp>
      <p:pic>
        <p:nvPicPr>
          <p:cNvPr id="5122" name="Picture 2"/>
          <p:cNvPicPr>
            <a:picLocks noChangeAspect="1" noChangeArrowheads="1"/>
          </p:cNvPicPr>
          <p:nvPr/>
        </p:nvPicPr>
        <p:blipFill>
          <a:blip r:embed="rId3" cstate="print"/>
          <a:srcRect/>
          <a:stretch>
            <a:fillRect/>
          </a:stretch>
        </p:blipFill>
        <p:spPr bwMode="auto">
          <a:xfrm>
            <a:off x="133350" y="942975"/>
            <a:ext cx="8877300" cy="497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850106"/>
          </a:xfrm>
        </p:spPr>
        <p:txBody>
          <a:bodyPr/>
          <a:lstStyle/>
          <a:p>
            <a:r>
              <a:rPr lang="en-AU" b="1" dirty="0" smtClean="0"/>
              <a:t>Fixed and Flexible (cont) </a:t>
            </a:r>
            <a:endParaRPr lang="en-AU" dirty="0"/>
          </a:p>
        </p:txBody>
      </p:sp>
      <p:sp>
        <p:nvSpPr>
          <p:cNvPr id="4" name="Date Placeholder 3"/>
          <p:cNvSpPr>
            <a:spLocks noGrp="1"/>
          </p:cNvSpPr>
          <p:nvPr>
            <p:ph type="dt" sz="half" idx="10"/>
          </p:nvPr>
        </p:nvSpPr>
        <p:spPr/>
        <p:txBody>
          <a:bodyPr/>
          <a:lstStyle/>
          <a:p>
            <a:pPr>
              <a:defRPr/>
            </a:pPr>
            <a:fld id="{B6E5EF8A-8AF8-434F-AF1B-E32A784F3589}" type="datetime1">
              <a:rPr lang="en-AU" smtClean="0"/>
              <a:pPr>
                <a:defRPr/>
              </a:pPr>
              <a:t>22/11/2015</a:t>
            </a:fld>
            <a:endParaRPr lang="en-AU"/>
          </a:p>
        </p:txBody>
      </p:sp>
      <p:sp>
        <p:nvSpPr>
          <p:cNvPr id="5" name="Slide Number Placeholder 4"/>
          <p:cNvSpPr>
            <a:spLocks noGrp="1"/>
          </p:cNvSpPr>
          <p:nvPr>
            <p:ph type="sldNum" sz="quarter" idx="12"/>
          </p:nvPr>
        </p:nvSpPr>
        <p:spPr/>
        <p:txBody>
          <a:bodyPr/>
          <a:lstStyle/>
          <a:p>
            <a:pPr>
              <a:defRPr/>
            </a:pPr>
            <a:fld id="{A57E1907-F30A-462E-ACF9-4BC133793356}" type="slidenum">
              <a:rPr lang="en-AU" smtClean="0"/>
              <a:pPr>
                <a:defRPr/>
              </a:pPr>
              <a:t>9</a:t>
            </a:fld>
            <a:endParaRPr lang="en-AU" dirty="0"/>
          </a:p>
        </p:txBody>
      </p:sp>
      <p:sp>
        <p:nvSpPr>
          <p:cNvPr id="7" name="TextBox 6"/>
          <p:cNvSpPr txBox="1"/>
          <p:nvPr/>
        </p:nvSpPr>
        <p:spPr>
          <a:xfrm>
            <a:off x="1871700" y="6273316"/>
            <a:ext cx="5290936" cy="369332"/>
          </a:xfrm>
          <a:prstGeom prst="rect">
            <a:avLst/>
          </a:prstGeom>
          <a:noFill/>
        </p:spPr>
        <p:txBody>
          <a:bodyPr wrap="none" rtlCol="0">
            <a:spAutoFit/>
          </a:bodyPr>
          <a:lstStyle/>
          <a:p>
            <a:r>
              <a:rPr lang="en-AU" dirty="0" smtClean="0"/>
              <a:t>Broads Authority Web Site at 800 × 600 resolution</a:t>
            </a:r>
            <a:endParaRPr lang="en-AU" dirty="0"/>
          </a:p>
        </p:txBody>
      </p:sp>
      <p:pic>
        <p:nvPicPr>
          <p:cNvPr id="1026" name="Picture 2"/>
          <p:cNvPicPr>
            <a:picLocks noChangeAspect="1" noChangeArrowheads="1"/>
          </p:cNvPicPr>
          <p:nvPr/>
        </p:nvPicPr>
        <p:blipFill>
          <a:blip r:embed="rId3" cstate="print"/>
          <a:srcRect/>
          <a:stretch>
            <a:fillRect/>
          </a:stretch>
        </p:blipFill>
        <p:spPr bwMode="auto">
          <a:xfrm>
            <a:off x="57150" y="752475"/>
            <a:ext cx="9029700" cy="535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4983</TotalTime>
  <Words>1180</Words>
  <Application>Microsoft Office PowerPoint</Application>
  <PresentationFormat>On-screen Show (4:3)</PresentationFormat>
  <Paragraphs>309</Paragraphs>
  <Slides>32</Slides>
  <Notes>28</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CP5310</vt:lpstr>
      <vt:lpstr>Layout Template </vt:lpstr>
      <vt:lpstr>Layout Template with HTML5 </vt:lpstr>
      <vt:lpstr>Popularity of Screen Resolutions </vt:lpstr>
      <vt:lpstr>Flexible Page Layouts</vt:lpstr>
      <vt:lpstr>Flexible Page Layouts (cont)</vt:lpstr>
      <vt:lpstr>Fixed and Flexible </vt:lpstr>
      <vt:lpstr>Fixed and Flexible (cont) </vt:lpstr>
      <vt:lpstr>Fixed and Flexible (cont) </vt:lpstr>
      <vt:lpstr>Fixed and Flexible (cont) </vt:lpstr>
      <vt:lpstr>Fixed-Width Page Layout</vt:lpstr>
      <vt:lpstr>Fixed-Width Page Layout (cont)</vt:lpstr>
      <vt:lpstr>Fixed or Flexible?</vt:lpstr>
      <vt:lpstr>Creating a Unified Site Design</vt:lpstr>
      <vt:lpstr>Plan smooth transitions</vt:lpstr>
      <vt:lpstr>Plan smooth transitions (cont)</vt:lpstr>
      <vt:lpstr>Use a Grid to Provide Visual Structure</vt:lpstr>
      <vt:lpstr>Use a Grid to Provide Visual Structure (cont)</vt:lpstr>
      <vt:lpstr>Use Active White Space</vt:lpstr>
      <vt:lpstr>Use Active White Space (cont)</vt:lpstr>
      <vt:lpstr>Design for locations</vt:lpstr>
      <vt:lpstr>Design for users</vt:lpstr>
      <vt:lpstr>Design for users (cont)</vt:lpstr>
      <vt:lpstr>Project First Stage: Planning</vt:lpstr>
      <vt:lpstr>Project First Stage: Planning (cont)</vt:lpstr>
      <vt:lpstr>Project First Stage: Planning (cont)</vt:lpstr>
      <vt:lpstr>Project First Stage: Planning (cont)</vt:lpstr>
      <vt:lpstr>Project First Stage: Planning (cont)</vt:lpstr>
      <vt:lpstr>Project First Stage: Planning (cont)</vt:lpstr>
      <vt:lpstr>Project First Stage: Planning (cont)</vt:lpstr>
      <vt:lpstr>Project First Stage: Planning (cont)</vt:lpstr>
      <vt:lpstr>Project First Stage: Planning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cue</dc:creator>
  <cp:lastModifiedBy>Dr. Cue Nguyen</cp:lastModifiedBy>
  <cp:revision>350</cp:revision>
  <cp:lastPrinted>1601-01-01T00:00:00Z</cp:lastPrinted>
  <dcterms:created xsi:type="dcterms:W3CDTF">1601-01-01T00:00:00Z</dcterms:created>
  <dcterms:modified xsi:type="dcterms:W3CDTF">2015-11-22T04:53:58Z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y fmtid="{D5CDD505-2E9C-101B-9397-08002B2CF9AE}" pid="3" name="LCID">
    <vt:i4>1033</vt:i4>
  </property>
</Properties>
</file>